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9"/>
  </p:notesMasterIdLst>
  <p:sldIdLst>
    <p:sldId id="256" r:id="rId2"/>
    <p:sldId id="263" r:id="rId3"/>
    <p:sldId id="294" r:id="rId4"/>
    <p:sldId id="275" r:id="rId5"/>
    <p:sldId id="274" r:id="rId6"/>
    <p:sldId id="286" r:id="rId7"/>
    <p:sldId id="287" r:id="rId8"/>
    <p:sldId id="288" r:id="rId9"/>
    <p:sldId id="289" r:id="rId10"/>
    <p:sldId id="291" r:id="rId11"/>
    <p:sldId id="258" r:id="rId12"/>
    <p:sldId id="292" r:id="rId13"/>
    <p:sldId id="260" r:id="rId14"/>
    <p:sldId id="262" r:id="rId15"/>
    <p:sldId id="264" r:id="rId16"/>
    <p:sldId id="295" r:id="rId17"/>
    <p:sldId id="296" r:id="rId18"/>
    <p:sldId id="265" r:id="rId19"/>
    <p:sldId id="261" r:id="rId20"/>
    <p:sldId id="266" r:id="rId21"/>
    <p:sldId id="302" r:id="rId22"/>
    <p:sldId id="267" r:id="rId23"/>
    <p:sldId id="269" r:id="rId24"/>
    <p:sldId id="297" r:id="rId25"/>
    <p:sldId id="268" r:id="rId26"/>
    <p:sldId id="298" r:id="rId27"/>
    <p:sldId id="271" r:id="rId28"/>
    <p:sldId id="276" r:id="rId29"/>
    <p:sldId id="277" r:id="rId30"/>
    <p:sldId id="278" r:id="rId31"/>
    <p:sldId id="279" r:id="rId32"/>
    <p:sldId id="280" r:id="rId33"/>
    <p:sldId id="299" r:id="rId34"/>
    <p:sldId id="301" r:id="rId35"/>
    <p:sldId id="282" r:id="rId36"/>
    <p:sldId id="300" r:id="rId37"/>
    <p:sldId id="28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F9A7BE-F6DC-4FDE-8912-334DD9C0DE23}">
          <p14:sldIdLst>
            <p14:sldId id="256"/>
            <p14:sldId id="263"/>
            <p14:sldId id="294"/>
            <p14:sldId id="275"/>
            <p14:sldId id="274"/>
            <p14:sldId id="286"/>
            <p14:sldId id="287"/>
            <p14:sldId id="288"/>
            <p14:sldId id="289"/>
            <p14:sldId id="291"/>
            <p14:sldId id="258"/>
            <p14:sldId id="292"/>
            <p14:sldId id="260"/>
            <p14:sldId id="262"/>
            <p14:sldId id="264"/>
          </p14:sldIdLst>
        </p14:section>
        <p14:section name="Untitled Section" id="{D129A458-FE65-4959-B794-B9CA14D07054}">
          <p14:sldIdLst>
            <p14:sldId id="295"/>
            <p14:sldId id="296"/>
            <p14:sldId id="265"/>
            <p14:sldId id="261"/>
            <p14:sldId id="266"/>
            <p14:sldId id="302"/>
            <p14:sldId id="267"/>
            <p14:sldId id="269"/>
            <p14:sldId id="297"/>
            <p14:sldId id="268"/>
            <p14:sldId id="298"/>
            <p14:sldId id="271"/>
            <p14:sldId id="276"/>
            <p14:sldId id="277"/>
            <p14:sldId id="278"/>
            <p14:sldId id="279"/>
            <p14:sldId id="280"/>
            <p14:sldId id="299"/>
            <p14:sldId id="301"/>
            <p14:sldId id="282"/>
            <p14:sldId id="300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" initials="E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0058" autoAdjust="0"/>
  </p:normalViewPr>
  <p:slideViewPr>
    <p:cSldViewPr snapToGrid="0">
      <p:cViewPr varScale="1">
        <p:scale>
          <a:sx n="103" d="100"/>
          <a:sy n="103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Part de </a:t>
            </a:r>
            <a:r>
              <a:rPr lang="en-US" dirty="0" err="1"/>
              <a:t>marché</a:t>
            </a:r>
            <a:r>
              <a:rPr lang="en-US" dirty="0"/>
              <a:t> CMS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Part de marché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54B-4B64-8481-1527B15A1901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54B-4B64-8481-1527B15A190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54B-4B64-8481-1527B15A1901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54B-4B64-8481-1527B15A1901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54B-4B64-8481-1527B15A1901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54B-4B64-8481-1527B15A190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ED5B54-B180-4B73-880E-80CDF21FEF52}" type="CATEGORYNAME">
                      <a:rPr lang="en-US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/>
                      </a:pPr>
                      <a:t>[NOM DE CATÉGORIE]</a:t>
                    </a:fld>
                    <a:r>
                      <a:rPr lang="en-US" baseline="0" dirty="0"/>
                      <a:t>
</a:t>
                    </a:r>
                    <a:fld id="{9200DBBE-A0EC-463A-B8B8-9AD5A30C5335}" type="PERCENTAGE">
                      <a:rPr lang="en-US" baseline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/>
                      </a:pPr>
                      <a:t>[POURCENTAGE]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54B-4B64-8481-1527B15A190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A21C25-7E22-4418-98F9-CB096B192C2F}" type="CATEGORYNAME">
                      <a:rPr lang="en-US">
                        <a:solidFill>
                          <a:srgbClr val="FFC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
</a:t>
                    </a:r>
                    <a:fld id="{C93ED807-CE88-4EB9-8FD9-C194E2C40D6E}" type="PERCENTAGE">
                      <a:rPr lang="en-US" baseline="0">
                        <a:solidFill>
                          <a:srgbClr val="FFC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en-US" baseline="0" dirty="0">
                      <a:solidFill>
                        <a:srgbClr val="FF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54B-4B64-8481-1527B15A190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54B-4B64-8481-1527B15A190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54B-4B64-8481-1527B15A190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D54B-4B64-8481-1527B15A1901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5697CA-59D9-4248-95CF-7A39C89BF9D4}" type="CATEGORYNAME">
                      <a:rPr lang="en-US" smtClean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65000"/>
                            </a:schemeClr>
                          </a:solidFill>
                        </a:defRPr>
                      </a:pPr>
                      <a:t>[NOM DE CATÉGORIE]</a:t>
                    </a:fld>
                    <a:r>
                      <a:rPr lang="en-US" baseline="0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
</a:t>
                    </a:r>
                    <a:fld id="{1A015B19-F969-4432-85CC-5F2824AB1886}" type="PERCENTAGE">
                      <a:rPr lang="en-US" baseline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65000"/>
                            </a:schemeClr>
                          </a:solidFill>
                        </a:defRPr>
                      </a:pPr>
                      <a:t>[POURCENTAGE]</a:t>
                    </a:fld>
                    <a:endParaRPr lang="en-US" baseline="0" dirty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54B-4B64-8481-1527B15A190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Feuil1!$A$2:$A$7</c:f>
              <c:strCache>
                <c:ptCount val="6"/>
                <c:pt idx="0">
                  <c:v>WordPress</c:v>
                </c:pt>
                <c:pt idx="1">
                  <c:v>Joomla</c:v>
                </c:pt>
                <c:pt idx="2">
                  <c:v>Drupal</c:v>
                </c:pt>
                <c:pt idx="3">
                  <c:v>Squarespace</c:v>
                </c:pt>
                <c:pt idx="4">
                  <c:v>Shopify</c:v>
                </c:pt>
                <c:pt idx="5">
                  <c:v>Autres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5.99</c:v>
                </c:pt>
                <c:pt idx="1">
                  <c:v>0.59</c:v>
                </c:pt>
                <c:pt idx="2">
                  <c:v>0.38</c:v>
                </c:pt>
                <c:pt idx="3">
                  <c:v>0.24</c:v>
                </c:pt>
                <c:pt idx="4">
                  <c:v>0.23</c:v>
                </c:pt>
                <c:pt idx="5">
                  <c:v>2.57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4B-4B64-8481-1527B15A190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E765A-0393-4467-A465-416794FE8E28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C55C2D6-5FCF-4B30-8832-F41C254D63C7}">
      <dgm:prSet/>
      <dgm:spPr/>
      <dgm:t>
        <a:bodyPr/>
        <a:lstStyle/>
        <a:p>
          <a:pPr>
            <a:defRPr b="1"/>
          </a:pPr>
          <a:r>
            <a:rPr lang="en-CA"/>
            <a:t>Gardez votre WordPress à jour: </a:t>
          </a:r>
          <a:endParaRPr lang="en-US"/>
        </a:p>
      </dgm:t>
    </dgm:pt>
    <dgm:pt modelId="{A8B6BC28-38FA-44D3-ADA8-7CB66CFD6F19}" type="parTrans" cxnId="{637E40BF-BBB9-4627-A76D-8658910B3536}">
      <dgm:prSet/>
      <dgm:spPr/>
      <dgm:t>
        <a:bodyPr/>
        <a:lstStyle/>
        <a:p>
          <a:endParaRPr lang="en-US"/>
        </a:p>
      </dgm:t>
    </dgm:pt>
    <dgm:pt modelId="{9A8AFA47-AC68-499A-A095-63880591D071}" type="sibTrans" cxnId="{637E40BF-BBB9-4627-A76D-8658910B3536}">
      <dgm:prSet/>
      <dgm:spPr/>
      <dgm:t>
        <a:bodyPr/>
        <a:lstStyle/>
        <a:p>
          <a:endParaRPr lang="en-US"/>
        </a:p>
      </dgm:t>
    </dgm:pt>
    <dgm:pt modelId="{0E5A7C0A-9F96-40D4-8BC8-8E339D6A14CB}">
      <dgm:prSet/>
      <dgm:spPr/>
      <dgm:t>
        <a:bodyPr/>
        <a:lstStyle/>
        <a:p>
          <a:r>
            <a:rPr lang="en-CA"/>
            <a:t>option d’update automatique</a:t>
          </a:r>
          <a:endParaRPr lang="en-US"/>
        </a:p>
      </dgm:t>
    </dgm:pt>
    <dgm:pt modelId="{00D71601-2067-4F6C-B89D-20442CBB39B2}" type="parTrans" cxnId="{9AFBC356-6FA2-42F8-A07F-55D524D4C62E}">
      <dgm:prSet/>
      <dgm:spPr/>
      <dgm:t>
        <a:bodyPr/>
        <a:lstStyle/>
        <a:p>
          <a:endParaRPr lang="en-US"/>
        </a:p>
      </dgm:t>
    </dgm:pt>
    <dgm:pt modelId="{F8BED898-5A60-4E2F-83B8-C891FA404F67}" type="sibTrans" cxnId="{9AFBC356-6FA2-42F8-A07F-55D524D4C62E}">
      <dgm:prSet/>
      <dgm:spPr/>
      <dgm:t>
        <a:bodyPr/>
        <a:lstStyle/>
        <a:p>
          <a:endParaRPr lang="en-US"/>
        </a:p>
      </dgm:t>
    </dgm:pt>
    <dgm:pt modelId="{0876822F-CAD0-4993-923A-EAB8DF5B4973}">
      <dgm:prSet/>
      <dgm:spPr/>
      <dgm:t>
        <a:bodyPr/>
        <a:lstStyle/>
        <a:p>
          <a:r>
            <a:rPr lang="en-CA"/>
            <a:t>versions mineures uniquement (par défaut), ou </a:t>
          </a:r>
          <a:endParaRPr lang="en-US"/>
        </a:p>
      </dgm:t>
    </dgm:pt>
    <dgm:pt modelId="{B3D9290C-0DB7-455D-8659-F17B53D9247B}" type="parTrans" cxnId="{8DC77039-245E-488C-84FF-1517468484C0}">
      <dgm:prSet/>
      <dgm:spPr/>
      <dgm:t>
        <a:bodyPr/>
        <a:lstStyle/>
        <a:p>
          <a:endParaRPr lang="en-US"/>
        </a:p>
      </dgm:t>
    </dgm:pt>
    <dgm:pt modelId="{7FA0E0C3-51C3-4E74-AC1B-93A933E690A4}" type="sibTrans" cxnId="{8DC77039-245E-488C-84FF-1517468484C0}">
      <dgm:prSet/>
      <dgm:spPr/>
      <dgm:t>
        <a:bodyPr/>
        <a:lstStyle/>
        <a:p>
          <a:endParaRPr lang="en-US"/>
        </a:p>
      </dgm:t>
    </dgm:pt>
    <dgm:pt modelId="{4E11D9A4-D8BF-4A7D-81FD-3DC509A6748D}">
      <dgm:prSet/>
      <dgm:spPr/>
      <dgm:t>
        <a:bodyPr/>
        <a:lstStyle/>
        <a:p>
          <a:r>
            <a:rPr lang="en-CA"/>
            <a:t>versions mineures et majeures). </a:t>
          </a:r>
          <a:endParaRPr lang="en-US"/>
        </a:p>
      </dgm:t>
    </dgm:pt>
    <dgm:pt modelId="{59AAEE51-4E39-40BD-AECF-740EC2FE8C6D}" type="parTrans" cxnId="{75EC0E8B-6570-4D57-819E-857F9A4983DC}">
      <dgm:prSet/>
      <dgm:spPr/>
      <dgm:t>
        <a:bodyPr/>
        <a:lstStyle/>
        <a:p>
          <a:endParaRPr lang="en-US"/>
        </a:p>
      </dgm:t>
    </dgm:pt>
    <dgm:pt modelId="{0C2AEDDE-79DA-4596-8509-AD629A0B0F44}" type="sibTrans" cxnId="{75EC0E8B-6570-4D57-819E-857F9A4983DC}">
      <dgm:prSet/>
      <dgm:spPr/>
      <dgm:t>
        <a:bodyPr/>
        <a:lstStyle/>
        <a:p>
          <a:endParaRPr lang="en-US"/>
        </a:p>
      </dgm:t>
    </dgm:pt>
    <dgm:pt modelId="{AF35E7A1-7FF6-4932-ACA6-0E48ABB53C8B}">
      <dgm:prSet/>
      <dgm:spPr/>
      <dgm:t>
        <a:bodyPr/>
        <a:lstStyle/>
        <a:p>
          <a:pPr>
            <a:defRPr b="1"/>
          </a:pPr>
          <a:r>
            <a:rPr lang="en-CA"/>
            <a:t>N’oubliez pas plugins + themes!</a:t>
          </a:r>
          <a:endParaRPr lang="en-US"/>
        </a:p>
      </dgm:t>
    </dgm:pt>
    <dgm:pt modelId="{3772C522-2A94-47CA-9CF1-5608D7896858}" type="parTrans" cxnId="{6420FBC9-19F8-4A90-9187-206E4114279C}">
      <dgm:prSet/>
      <dgm:spPr/>
      <dgm:t>
        <a:bodyPr/>
        <a:lstStyle/>
        <a:p>
          <a:endParaRPr lang="en-US"/>
        </a:p>
      </dgm:t>
    </dgm:pt>
    <dgm:pt modelId="{109AF2D3-24F7-4EC8-A496-7586460F7DAB}" type="sibTrans" cxnId="{6420FBC9-19F8-4A90-9187-206E4114279C}">
      <dgm:prSet/>
      <dgm:spPr/>
      <dgm:t>
        <a:bodyPr/>
        <a:lstStyle/>
        <a:p>
          <a:endParaRPr lang="en-US"/>
        </a:p>
      </dgm:t>
    </dgm:pt>
    <dgm:pt modelId="{3592DC13-8BD9-4887-855C-C4F7CFBD13A9}" type="pres">
      <dgm:prSet presAssocID="{EABE765A-0393-4467-A465-416794FE8E28}" presName="root" presStyleCnt="0">
        <dgm:presLayoutVars>
          <dgm:dir/>
          <dgm:resizeHandles val="exact"/>
        </dgm:presLayoutVars>
      </dgm:prSet>
      <dgm:spPr/>
    </dgm:pt>
    <dgm:pt modelId="{91D7EDCE-50D2-4B99-A058-B7ABA6783E24}" type="pres">
      <dgm:prSet presAssocID="{CC55C2D6-5FCF-4B30-8832-F41C254D63C7}" presName="compNode" presStyleCnt="0"/>
      <dgm:spPr/>
    </dgm:pt>
    <dgm:pt modelId="{58F52C57-523E-47AE-85F2-FE75C8176FFA}" type="pres">
      <dgm:prSet presAssocID="{CC55C2D6-5FCF-4B30-8832-F41C254D63C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BD1F4A68-3CF7-4F18-A75A-14AC15175B3C}" type="pres">
      <dgm:prSet presAssocID="{CC55C2D6-5FCF-4B30-8832-F41C254D63C7}" presName="iconSpace" presStyleCnt="0"/>
      <dgm:spPr/>
    </dgm:pt>
    <dgm:pt modelId="{2A109EED-7EF0-4108-986B-4028E37538D2}" type="pres">
      <dgm:prSet presAssocID="{CC55C2D6-5FCF-4B30-8832-F41C254D63C7}" presName="parTx" presStyleLbl="revTx" presStyleIdx="0" presStyleCnt="4">
        <dgm:presLayoutVars>
          <dgm:chMax val="0"/>
          <dgm:chPref val="0"/>
        </dgm:presLayoutVars>
      </dgm:prSet>
      <dgm:spPr/>
    </dgm:pt>
    <dgm:pt modelId="{E6E63A5C-4E3B-4E8C-B3CF-77EB652FF30E}" type="pres">
      <dgm:prSet presAssocID="{CC55C2D6-5FCF-4B30-8832-F41C254D63C7}" presName="txSpace" presStyleCnt="0"/>
      <dgm:spPr/>
    </dgm:pt>
    <dgm:pt modelId="{727402C0-FC4B-478D-B0D5-9D5A4EEFFD9F}" type="pres">
      <dgm:prSet presAssocID="{CC55C2D6-5FCF-4B30-8832-F41C254D63C7}" presName="desTx" presStyleLbl="revTx" presStyleIdx="1" presStyleCnt="4">
        <dgm:presLayoutVars/>
      </dgm:prSet>
      <dgm:spPr/>
    </dgm:pt>
    <dgm:pt modelId="{3998C0F6-9D92-4459-9E75-86FDFD5F8ABB}" type="pres">
      <dgm:prSet presAssocID="{9A8AFA47-AC68-499A-A095-63880591D071}" presName="sibTrans" presStyleCnt="0"/>
      <dgm:spPr/>
    </dgm:pt>
    <dgm:pt modelId="{8893A15B-CC49-4AF0-9B0F-5DD6B9C0C0A4}" type="pres">
      <dgm:prSet presAssocID="{AF35E7A1-7FF6-4932-ACA6-0E48ABB53C8B}" presName="compNode" presStyleCnt="0"/>
      <dgm:spPr/>
    </dgm:pt>
    <dgm:pt modelId="{34C45006-7AB5-4478-96E1-685E4768683E}" type="pres">
      <dgm:prSet presAssocID="{AF35E7A1-7FF6-4932-ACA6-0E48ABB53C8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507141A-A1DA-4D98-BCCD-81D3A86068CE}" type="pres">
      <dgm:prSet presAssocID="{AF35E7A1-7FF6-4932-ACA6-0E48ABB53C8B}" presName="iconSpace" presStyleCnt="0"/>
      <dgm:spPr/>
    </dgm:pt>
    <dgm:pt modelId="{E8424891-A8AE-4F27-9898-5383C5E0A67D}" type="pres">
      <dgm:prSet presAssocID="{AF35E7A1-7FF6-4932-ACA6-0E48ABB53C8B}" presName="parTx" presStyleLbl="revTx" presStyleIdx="2" presStyleCnt="4">
        <dgm:presLayoutVars>
          <dgm:chMax val="0"/>
          <dgm:chPref val="0"/>
        </dgm:presLayoutVars>
      </dgm:prSet>
      <dgm:spPr/>
    </dgm:pt>
    <dgm:pt modelId="{388FB72F-9427-49E6-BA64-5AB486D624A1}" type="pres">
      <dgm:prSet presAssocID="{AF35E7A1-7FF6-4932-ACA6-0E48ABB53C8B}" presName="txSpace" presStyleCnt="0"/>
      <dgm:spPr/>
    </dgm:pt>
    <dgm:pt modelId="{40FB8DF0-A926-4F6A-9C9C-76C8E92AAD82}" type="pres">
      <dgm:prSet presAssocID="{AF35E7A1-7FF6-4932-ACA6-0E48ABB53C8B}" presName="desTx" presStyleLbl="revTx" presStyleIdx="3" presStyleCnt="4">
        <dgm:presLayoutVars/>
      </dgm:prSet>
      <dgm:spPr/>
    </dgm:pt>
  </dgm:ptLst>
  <dgm:cxnLst>
    <dgm:cxn modelId="{0AE63D1A-5E6A-4B1A-A629-89E389572F6E}" type="presOf" srcId="{EABE765A-0393-4467-A465-416794FE8E28}" destId="{3592DC13-8BD9-4887-855C-C4F7CFBD13A9}" srcOrd="0" destOrd="0" presId="urn:microsoft.com/office/officeart/2018/2/layout/IconLabelDescriptionList"/>
    <dgm:cxn modelId="{8DC77039-245E-488C-84FF-1517468484C0}" srcId="{CC55C2D6-5FCF-4B30-8832-F41C254D63C7}" destId="{0876822F-CAD0-4993-923A-EAB8DF5B4973}" srcOrd="1" destOrd="0" parTransId="{B3D9290C-0DB7-455D-8659-F17B53D9247B}" sibTransId="{7FA0E0C3-51C3-4E74-AC1B-93A933E690A4}"/>
    <dgm:cxn modelId="{2DC32467-1259-4F6A-A803-D5AA80651B59}" type="presOf" srcId="{CC55C2D6-5FCF-4B30-8832-F41C254D63C7}" destId="{2A109EED-7EF0-4108-986B-4028E37538D2}" srcOrd="0" destOrd="0" presId="urn:microsoft.com/office/officeart/2018/2/layout/IconLabelDescriptionList"/>
    <dgm:cxn modelId="{40B39E69-974E-4160-8A20-62D4BCFC6A84}" type="presOf" srcId="{4E11D9A4-D8BF-4A7D-81FD-3DC509A6748D}" destId="{727402C0-FC4B-478D-B0D5-9D5A4EEFFD9F}" srcOrd="0" destOrd="2" presId="urn:microsoft.com/office/officeart/2018/2/layout/IconLabelDescriptionList"/>
    <dgm:cxn modelId="{9AFBC356-6FA2-42F8-A07F-55D524D4C62E}" srcId="{CC55C2D6-5FCF-4B30-8832-F41C254D63C7}" destId="{0E5A7C0A-9F96-40D4-8BC8-8E339D6A14CB}" srcOrd="0" destOrd="0" parTransId="{00D71601-2067-4F6C-B89D-20442CBB39B2}" sibTransId="{F8BED898-5A60-4E2F-83B8-C891FA404F67}"/>
    <dgm:cxn modelId="{75EC0E8B-6570-4D57-819E-857F9A4983DC}" srcId="{CC55C2D6-5FCF-4B30-8832-F41C254D63C7}" destId="{4E11D9A4-D8BF-4A7D-81FD-3DC509A6748D}" srcOrd="2" destOrd="0" parTransId="{59AAEE51-4E39-40BD-AECF-740EC2FE8C6D}" sibTransId="{0C2AEDDE-79DA-4596-8509-AD629A0B0F44}"/>
    <dgm:cxn modelId="{7819FF8F-9DDD-46A7-88F2-0808B7E75089}" type="presOf" srcId="{AF35E7A1-7FF6-4932-ACA6-0E48ABB53C8B}" destId="{E8424891-A8AE-4F27-9898-5383C5E0A67D}" srcOrd="0" destOrd="0" presId="urn:microsoft.com/office/officeart/2018/2/layout/IconLabelDescriptionList"/>
    <dgm:cxn modelId="{2E0BC1B6-32B0-4016-BBEB-F6B62CCA1906}" type="presOf" srcId="{0876822F-CAD0-4993-923A-EAB8DF5B4973}" destId="{727402C0-FC4B-478D-B0D5-9D5A4EEFFD9F}" srcOrd="0" destOrd="1" presId="urn:microsoft.com/office/officeart/2018/2/layout/IconLabelDescriptionList"/>
    <dgm:cxn modelId="{637E40BF-BBB9-4627-A76D-8658910B3536}" srcId="{EABE765A-0393-4467-A465-416794FE8E28}" destId="{CC55C2D6-5FCF-4B30-8832-F41C254D63C7}" srcOrd="0" destOrd="0" parTransId="{A8B6BC28-38FA-44D3-ADA8-7CB66CFD6F19}" sibTransId="{9A8AFA47-AC68-499A-A095-63880591D071}"/>
    <dgm:cxn modelId="{7CD79BC3-3A8F-47E4-A245-530635E0661F}" type="presOf" srcId="{0E5A7C0A-9F96-40D4-8BC8-8E339D6A14CB}" destId="{727402C0-FC4B-478D-B0D5-9D5A4EEFFD9F}" srcOrd="0" destOrd="0" presId="urn:microsoft.com/office/officeart/2018/2/layout/IconLabelDescriptionList"/>
    <dgm:cxn modelId="{6420FBC9-19F8-4A90-9187-206E4114279C}" srcId="{EABE765A-0393-4467-A465-416794FE8E28}" destId="{AF35E7A1-7FF6-4932-ACA6-0E48ABB53C8B}" srcOrd="1" destOrd="0" parTransId="{3772C522-2A94-47CA-9CF1-5608D7896858}" sibTransId="{109AF2D3-24F7-4EC8-A496-7586460F7DAB}"/>
    <dgm:cxn modelId="{AEC9CA00-C603-4F85-BD92-567A7B919CB1}" type="presParOf" srcId="{3592DC13-8BD9-4887-855C-C4F7CFBD13A9}" destId="{91D7EDCE-50D2-4B99-A058-B7ABA6783E24}" srcOrd="0" destOrd="0" presId="urn:microsoft.com/office/officeart/2018/2/layout/IconLabelDescriptionList"/>
    <dgm:cxn modelId="{613744C6-210C-4B5A-9A2E-66C4D8B1DC7C}" type="presParOf" srcId="{91D7EDCE-50D2-4B99-A058-B7ABA6783E24}" destId="{58F52C57-523E-47AE-85F2-FE75C8176FFA}" srcOrd="0" destOrd="0" presId="urn:microsoft.com/office/officeart/2018/2/layout/IconLabelDescriptionList"/>
    <dgm:cxn modelId="{9E06C62F-8257-43BE-B4D6-4BA323F4BC91}" type="presParOf" srcId="{91D7EDCE-50D2-4B99-A058-B7ABA6783E24}" destId="{BD1F4A68-3CF7-4F18-A75A-14AC15175B3C}" srcOrd="1" destOrd="0" presId="urn:microsoft.com/office/officeart/2018/2/layout/IconLabelDescriptionList"/>
    <dgm:cxn modelId="{04FFE2F3-531F-4C43-AF8A-C40432FBEB35}" type="presParOf" srcId="{91D7EDCE-50D2-4B99-A058-B7ABA6783E24}" destId="{2A109EED-7EF0-4108-986B-4028E37538D2}" srcOrd="2" destOrd="0" presId="urn:microsoft.com/office/officeart/2018/2/layout/IconLabelDescriptionList"/>
    <dgm:cxn modelId="{32248B38-B1C9-4DAE-A9A9-1963C75A56FC}" type="presParOf" srcId="{91D7EDCE-50D2-4B99-A058-B7ABA6783E24}" destId="{E6E63A5C-4E3B-4E8C-B3CF-77EB652FF30E}" srcOrd="3" destOrd="0" presId="urn:microsoft.com/office/officeart/2018/2/layout/IconLabelDescriptionList"/>
    <dgm:cxn modelId="{E6BEB99C-AEB4-47D3-A79C-4D45739B6379}" type="presParOf" srcId="{91D7EDCE-50D2-4B99-A058-B7ABA6783E24}" destId="{727402C0-FC4B-478D-B0D5-9D5A4EEFFD9F}" srcOrd="4" destOrd="0" presId="urn:microsoft.com/office/officeart/2018/2/layout/IconLabelDescriptionList"/>
    <dgm:cxn modelId="{EAE6451D-8291-4220-86CE-14FDEB720DFC}" type="presParOf" srcId="{3592DC13-8BD9-4887-855C-C4F7CFBD13A9}" destId="{3998C0F6-9D92-4459-9E75-86FDFD5F8ABB}" srcOrd="1" destOrd="0" presId="urn:microsoft.com/office/officeart/2018/2/layout/IconLabelDescriptionList"/>
    <dgm:cxn modelId="{2BA03826-FA0A-472B-AC9B-BAE98C4B7FBB}" type="presParOf" srcId="{3592DC13-8BD9-4887-855C-C4F7CFBD13A9}" destId="{8893A15B-CC49-4AF0-9B0F-5DD6B9C0C0A4}" srcOrd="2" destOrd="0" presId="urn:microsoft.com/office/officeart/2018/2/layout/IconLabelDescriptionList"/>
    <dgm:cxn modelId="{9C59725A-733F-49DD-9946-F8548C86159B}" type="presParOf" srcId="{8893A15B-CC49-4AF0-9B0F-5DD6B9C0C0A4}" destId="{34C45006-7AB5-4478-96E1-685E4768683E}" srcOrd="0" destOrd="0" presId="urn:microsoft.com/office/officeart/2018/2/layout/IconLabelDescriptionList"/>
    <dgm:cxn modelId="{4F54A7AD-5DE8-46A8-96D6-A4A0EB2D451F}" type="presParOf" srcId="{8893A15B-CC49-4AF0-9B0F-5DD6B9C0C0A4}" destId="{E507141A-A1DA-4D98-BCCD-81D3A86068CE}" srcOrd="1" destOrd="0" presId="urn:microsoft.com/office/officeart/2018/2/layout/IconLabelDescriptionList"/>
    <dgm:cxn modelId="{10AE768B-940D-4051-82CE-A443FA532DC6}" type="presParOf" srcId="{8893A15B-CC49-4AF0-9B0F-5DD6B9C0C0A4}" destId="{E8424891-A8AE-4F27-9898-5383C5E0A67D}" srcOrd="2" destOrd="0" presId="urn:microsoft.com/office/officeart/2018/2/layout/IconLabelDescriptionList"/>
    <dgm:cxn modelId="{59B15B2D-4F39-4F5F-9E66-6F97B2D53DB3}" type="presParOf" srcId="{8893A15B-CC49-4AF0-9B0F-5DD6B9C0C0A4}" destId="{388FB72F-9427-49E6-BA64-5AB486D624A1}" srcOrd="3" destOrd="0" presId="urn:microsoft.com/office/officeart/2018/2/layout/IconLabelDescriptionList"/>
    <dgm:cxn modelId="{55F03C2A-6059-4EBE-8C86-97211500CB6A}" type="presParOf" srcId="{8893A15B-CC49-4AF0-9B0F-5DD6B9C0C0A4}" destId="{40FB8DF0-A926-4F6A-9C9C-76C8E92AAD8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52C57-523E-47AE-85F2-FE75C8176FFA}">
      <dsp:nvSpPr>
        <dsp:cNvPr id="0" name=""/>
        <dsp:cNvSpPr/>
      </dsp:nvSpPr>
      <dsp:spPr>
        <a:xfrm>
          <a:off x="162131" y="424762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09EED-7EF0-4108-986B-4028E37538D2}">
      <dsp:nvSpPr>
        <dsp:cNvPr id="0" name=""/>
        <dsp:cNvSpPr/>
      </dsp:nvSpPr>
      <dsp:spPr>
        <a:xfrm>
          <a:off x="162131" y="2073210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2600" kern="1200"/>
            <a:t>Gardez votre WordPress à jour: </a:t>
          </a:r>
          <a:endParaRPr lang="en-US" sz="2600" kern="1200"/>
        </a:p>
      </dsp:txBody>
      <dsp:txXfrm>
        <a:off x="162131" y="2073210"/>
        <a:ext cx="4320000" cy="648000"/>
      </dsp:txXfrm>
    </dsp:sp>
    <dsp:sp modelId="{727402C0-FC4B-478D-B0D5-9D5A4EEFFD9F}">
      <dsp:nvSpPr>
        <dsp:cNvPr id="0" name=""/>
        <dsp:cNvSpPr/>
      </dsp:nvSpPr>
      <dsp:spPr>
        <a:xfrm>
          <a:off x="162131" y="2784674"/>
          <a:ext cx="4320000" cy="81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option d’update automatique</a:t>
          </a:r>
          <a:endParaRPr lang="en-US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versions mineures uniquement (par défaut), ou </a:t>
          </a:r>
          <a:endParaRPr lang="en-US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versions mineures et majeures). </a:t>
          </a:r>
          <a:endParaRPr lang="en-US" sz="1700" kern="1200"/>
        </a:p>
      </dsp:txBody>
      <dsp:txXfrm>
        <a:off x="162131" y="2784674"/>
        <a:ext cx="4320000" cy="813287"/>
      </dsp:txXfrm>
    </dsp:sp>
    <dsp:sp modelId="{34C45006-7AB5-4478-96E1-685E4768683E}">
      <dsp:nvSpPr>
        <dsp:cNvPr id="0" name=""/>
        <dsp:cNvSpPr/>
      </dsp:nvSpPr>
      <dsp:spPr>
        <a:xfrm>
          <a:off x="5238131" y="424762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24891-A8AE-4F27-9898-5383C5E0A67D}">
      <dsp:nvSpPr>
        <dsp:cNvPr id="0" name=""/>
        <dsp:cNvSpPr/>
      </dsp:nvSpPr>
      <dsp:spPr>
        <a:xfrm>
          <a:off x="5238131" y="2073210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2600" kern="1200"/>
            <a:t>N’oubliez pas plugins + themes!</a:t>
          </a:r>
          <a:endParaRPr lang="en-US" sz="2600" kern="1200"/>
        </a:p>
      </dsp:txBody>
      <dsp:txXfrm>
        <a:off x="5238131" y="2073210"/>
        <a:ext cx="4320000" cy="648000"/>
      </dsp:txXfrm>
    </dsp:sp>
    <dsp:sp modelId="{40FB8DF0-A926-4F6A-9C9C-76C8E92AAD82}">
      <dsp:nvSpPr>
        <dsp:cNvPr id="0" name=""/>
        <dsp:cNvSpPr/>
      </dsp:nvSpPr>
      <dsp:spPr>
        <a:xfrm>
          <a:off x="5238131" y="2784674"/>
          <a:ext cx="4320000" cy="81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D24A9-ECAA-4C7E-930D-53ED0C621799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1C28-2260-483E-BF35-F1D4C8003D9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2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8559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503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165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de passe: spécialisé sur WP, enlever le reste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364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265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03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53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3949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3390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115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47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3724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64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998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687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85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26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56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184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1C28-2260-483E-BF35-F1D4C8003D9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267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21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16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17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70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391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59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34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92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1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07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F96C094-C8F6-4668-8AD4-F6F4459C8522}" type="datetimeFigureOut">
              <a:rPr lang="en-CA" smtClean="0"/>
              <a:t>2018-08-14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D5A82CC-F9D5-42FD-B629-B8996BBE00FA}" type="slidenum">
              <a:rPr lang="en-CA" smtClean="0"/>
              <a:t>‹N°›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05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hc.ca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hc.ca/wp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3techs.com/technologies/overview/content_management/a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psca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whc.ca/w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owasp.org/images/7/72/OWASP_Top_10-2017_(en).pd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hc.ca/wp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precon.com/" TargetMode="External"/><Relationship Id="rId7" Type="http://schemas.openxmlformats.org/officeDocument/2006/relationships/hyperlink" Target="https://whc.ca/w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sitecheck.sucuri.net/" TargetMode="External"/><Relationship Id="rId4" Type="http://schemas.openxmlformats.org/officeDocument/2006/relationships/hyperlink" Target="http://themecheck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hc.ca/w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plugins/contact-form-7-honeypo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hc.ca/w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whc.ca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c.ca/w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c.ca/w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hc.ca/wp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415A-29B2-4A3B-9509-0AC4317809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/>
              <a:t>Protégez</a:t>
            </a:r>
            <a:r>
              <a:rPr lang="en-CA" dirty="0"/>
              <a:t> WordPress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7BBA1-80CD-4F23-8A7F-4600FE6496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b="1" dirty="0" err="1"/>
              <a:t>Présenté</a:t>
            </a:r>
            <a:r>
              <a:rPr lang="en-CA" b="1" dirty="0"/>
              <a:t> par Emil Falcon</a:t>
            </a:r>
            <a:r>
              <a:rPr lang="en-CA" dirty="0"/>
              <a:t>, </a:t>
            </a:r>
          </a:p>
          <a:p>
            <a:r>
              <a:rPr lang="en-CA" sz="1600" i="1" dirty="0" err="1"/>
              <a:t>Président</a:t>
            </a:r>
            <a:r>
              <a:rPr lang="en-CA" sz="1600" i="1" dirty="0"/>
              <a:t> et </a:t>
            </a:r>
            <a:r>
              <a:rPr lang="en-CA" sz="1600" i="1" dirty="0" err="1"/>
              <a:t>fondateur</a:t>
            </a:r>
            <a:endParaRPr lang="en-CA" sz="1600" i="1" dirty="0"/>
          </a:p>
          <a:p>
            <a:r>
              <a:rPr lang="en-CA" sz="1600" i="1" dirty="0" err="1"/>
              <a:t>Hébergement</a:t>
            </a:r>
            <a:r>
              <a:rPr lang="en-CA" sz="1600" i="1" dirty="0"/>
              <a:t> Web Canada / </a:t>
            </a:r>
            <a:r>
              <a:rPr lang="en-CA" sz="1600" i="1" dirty="0">
                <a:hlinkClick r:id="rId2"/>
              </a:rPr>
              <a:t>whc.ca</a:t>
            </a:r>
            <a:endParaRPr lang="en-CA" sz="1600" i="1" dirty="0"/>
          </a:p>
          <a:p>
            <a:endParaRPr lang="en-CA" dirty="0"/>
          </a:p>
          <a:p>
            <a:r>
              <a:rPr lang="en-CA" b="1" dirty="0" err="1"/>
              <a:t>WordCamp</a:t>
            </a:r>
            <a:r>
              <a:rPr lang="en-CA" b="1" dirty="0"/>
              <a:t> Montréal</a:t>
            </a:r>
          </a:p>
          <a:p>
            <a:r>
              <a:rPr lang="en-CA" dirty="0"/>
              <a:t>le 11 </a:t>
            </a:r>
            <a:r>
              <a:rPr lang="en-CA" dirty="0" err="1"/>
              <a:t>aout</a:t>
            </a:r>
            <a:r>
              <a:rPr lang="en-CA" dirty="0"/>
              <a:t> 2018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3A28AF0-77E8-4754-A0DB-7E84CA105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88166"/>
            <a:ext cx="1735485" cy="6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5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8866-EA70-42F3-94F5-5A14E0CF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CA" sz="4000" dirty="0" err="1"/>
              <a:t>Scénario</a:t>
            </a:r>
            <a:r>
              <a:rPr lang="en-CA" sz="4000" dirty="0"/>
              <a:t> 5:</a:t>
            </a:r>
            <a:br>
              <a:rPr lang="en-CA" sz="4000" dirty="0"/>
            </a:br>
            <a:r>
              <a:rPr lang="en-CA" sz="4000" dirty="0" err="1"/>
              <a:t>Espionnage</a:t>
            </a:r>
            <a:endParaRPr lang="fr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87A32-C7C3-46A3-8E4C-E694C5713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071872" cy="3931920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Aucune modification visible sur le site</a:t>
            </a:r>
          </a:p>
          <a:p>
            <a:pPr lvl="1"/>
            <a:r>
              <a:rPr lang="fr-CA" dirty="0"/>
              <a:t>Des informations confidentielles sont extraites (espionnage corporatif)</a:t>
            </a:r>
          </a:p>
          <a:p>
            <a:pPr lvl="1"/>
            <a:r>
              <a:rPr lang="fr-CA" dirty="0"/>
              <a:t>Analyse des protocoles de sécurité afin de maximiser les dégâts futurs</a:t>
            </a:r>
          </a:p>
        </p:txBody>
      </p:sp>
      <p:pic>
        <p:nvPicPr>
          <p:cNvPr id="9" name="Picture 8" descr="Ministry of State Security of the People's Republic of China.svg">
            <a:extLst>
              <a:ext uri="{FF2B5EF4-FFF2-40B4-BE49-F238E27FC236}">
                <a16:creationId xmlns:a16="http://schemas.microsoft.com/office/drawing/2014/main" id="{301C2A96-7E2E-45BA-B0D6-B3115970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95" y="445860"/>
            <a:ext cx="2528238" cy="25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fsb">
            <a:extLst>
              <a:ext uri="{FF2B5EF4-FFF2-40B4-BE49-F238E27FC236}">
                <a16:creationId xmlns:a16="http://schemas.microsoft.com/office/drawing/2014/main" id="{9B232121-2217-477E-9DF0-EC6C2E6B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00" y="490076"/>
            <a:ext cx="1345789" cy="253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cia">
            <a:extLst>
              <a:ext uri="{FF2B5EF4-FFF2-40B4-BE49-F238E27FC236}">
                <a16:creationId xmlns:a16="http://schemas.microsoft.com/office/drawing/2014/main" id="{EC22D11B-65F5-4B69-B2C5-64FD1498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83" y="4153437"/>
            <a:ext cx="1957648" cy="19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mossad logo">
            <a:extLst>
              <a:ext uri="{FF2B5EF4-FFF2-40B4-BE49-F238E27FC236}">
                <a16:creationId xmlns:a16="http://schemas.microsoft.com/office/drawing/2014/main" id="{B08317B4-F46A-49A8-BBA7-135C1BDC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03" y="4030497"/>
            <a:ext cx="1842969" cy="215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484A78-4A45-4C1B-9D9F-7DEC510B0620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83F2D235-A03E-40A3-A7DD-20D004E85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B7B74AF-46A6-453C-BEF4-6253FC13EF6E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6B91-9489-4F2D-895B-59C690742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43435"/>
            <a:ext cx="3990932" cy="1499616"/>
          </a:xfrm>
        </p:spPr>
        <p:txBody>
          <a:bodyPr>
            <a:noAutofit/>
          </a:bodyPr>
          <a:lstStyle/>
          <a:p>
            <a:r>
              <a:rPr lang="en-CA" dirty="0" err="1"/>
              <a:t>Pourquoi</a:t>
            </a:r>
            <a:r>
              <a:rPr lang="en-CA" dirty="0"/>
              <a:t> </a:t>
            </a:r>
            <a:r>
              <a:rPr lang="en-CA" dirty="0" err="1"/>
              <a:t>Wordpress</a:t>
            </a:r>
            <a:r>
              <a:rPr lang="en-CA" dirty="0"/>
              <a:t> </a:t>
            </a:r>
            <a:r>
              <a:rPr lang="en-CA" dirty="0" err="1"/>
              <a:t>est-il</a:t>
            </a:r>
            <a:r>
              <a:rPr lang="en-CA" dirty="0"/>
              <a:t> </a:t>
            </a:r>
            <a:r>
              <a:rPr lang="en-CA" dirty="0" err="1"/>
              <a:t>tellement</a:t>
            </a:r>
            <a:r>
              <a:rPr lang="en-CA" dirty="0"/>
              <a:t> </a:t>
            </a:r>
            <a:r>
              <a:rPr lang="en-CA" dirty="0" err="1"/>
              <a:t>ciblé</a:t>
            </a:r>
            <a:r>
              <a:rPr lang="en-CA" dirty="0"/>
              <a:t>?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714FAB6F-4FA7-42F2-A11A-CAD71E5D4BB5}"/>
              </a:ext>
            </a:extLst>
          </p:cNvPr>
          <p:cNvGraphicFramePr/>
          <p:nvPr>
            <p:extLst/>
          </p:nvPr>
        </p:nvGraphicFramePr>
        <p:xfrm>
          <a:off x="4553147" y="386499"/>
          <a:ext cx="7176740" cy="628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F3A7199-A917-443B-BE4D-70666BE09935}"/>
              </a:ext>
            </a:extLst>
          </p:cNvPr>
          <p:cNvSpPr txBox="1"/>
          <p:nvPr/>
        </p:nvSpPr>
        <p:spPr>
          <a:xfrm>
            <a:off x="1024128" y="5917503"/>
            <a:ext cx="3767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Source: W</a:t>
            </a:r>
            <a:r>
              <a:rPr lang="fr-CA" sz="1200" b="1" baseline="30000" dirty="0"/>
              <a:t>3</a:t>
            </a:r>
            <a:r>
              <a:rPr lang="fr-CA" sz="1200" b="1" dirty="0"/>
              <a:t>Techs</a:t>
            </a:r>
          </a:p>
          <a:p>
            <a:r>
              <a:rPr lang="fr-CA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https://w3techs.com/technologies/overview/content_management/all</a:t>
            </a:r>
            <a:endParaRPr lang="fr-CA" sz="1000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A3275-2B4D-4BE7-8A74-AD4E60DC8B78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FD800A2E-F81A-433C-8D34-49371702D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F5F50F-D8C8-4EDD-BBED-C4A2BBFB0505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04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978" r="37373"/>
          <a:stretch/>
        </p:blipFill>
        <p:spPr>
          <a:xfrm>
            <a:off x="7512908" y="0"/>
            <a:ext cx="46790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A4EE7-1B12-47B0-BD83-F931459E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Cyberattaques en chiffres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C5CCE-D074-410C-9709-6191D70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895656" cy="4023360"/>
          </a:xfrm>
        </p:spPr>
        <p:txBody>
          <a:bodyPr/>
          <a:lstStyle/>
          <a:p>
            <a:r>
              <a:rPr lang="fr-CA" dirty="0"/>
              <a:t>Les infiltrations majeures et les vulnérabilités deviennent de plus en plus fréquentes:</a:t>
            </a:r>
            <a:br>
              <a:rPr lang="fr-CA" dirty="0"/>
            </a:br>
            <a:endParaRPr lang="fr-CA" dirty="0"/>
          </a:p>
          <a:p>
            <a:pPr lvl="1"/>
            <a:r>
              <a:rPr lang="fr-CA" dirty="0"/>
              <a:t>2013: Yahoo, 3 milliards d’utilisateurs </a:t>
            </a:r>
          </a:p>
          <a:p>
            <a:pPr lvl="1"/>
            <a:r>
              <a:rPr lang="fr-CA" dirty="0"/>
              <a:t>2016: </a:t>
            </a:r>
            <a:r>
              <a:rPr lang="fr-CA" dirty="0" err="1"/>
              <a:t>Adult</a:t>
            </a:r>
            <a:r>
              <a:rPr lang="fr-CA" dirty="0"/>
              <a:t> </a:t>
            </a:r>
            <a:r>
              <a:rPr lang="fr-CA" dirty="0" err="1"/>
              <a:t>Friend</a:t>
            </a:r>
            <a:r>
              <a:rPr lang="fr-CA" dirty="0"/>
              <a:t> Finder: 412 million+ de comptes</a:t>
            </a:r>
          </a:p>
          <a:p>
            <a:pPr lvl="1"/>
            <a:r>
              <a:rPr lang="fr-CA" dirty="0"/>
              <a:t>2014: eBay, 145 millions de comptes utilisateurs compromis</a:t>
            </a:r>
          </a:p>
          <a:p>
            <a:pPr lvl="1"/>
            <a:r>
              <a:rPr lang="fr-CA" dirty="0"/>
              <a:t>2017: </a:t>
            </a:r>
            <a:r>
              <a:rPr lang="fr-CA" dirty="0" err="1"/>
              <a:t>Equifax</a:t>
            </a:r>
            <a:r>
              <a:rPr lang="fr-CA" dirty="0"/>
              <a:t>, 146,6 millions de clients, incluant les NAS!</a:t>
            </a:r>
          </a:p>
          <a:p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9EFDCB-38EB-4C5C-8779-7F6923A78194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2F9328B-EA16-414B-B17F-D9B233647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71B4E0-1E11-408E-A801-8BC6723D4325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1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06524-40B7-45F4-9822-7646FA5B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Risques</a:t>
            </a:r>
            <a:r>
              <a:rPr lang="en-CA" dirty="0"/>
              <a:t> de </a:t>
            </a:r>
            <a:r>
              <a:rPr lang="en-CA" dirty="0" err="1"/>
              <a:t>sécurité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AE316-D8F6-400F-8C19-8B2656D23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dirty="0" err="1"/>
              <a:t>Accès</a:t>
            </a:r>
            <a:r>
              <a:rPr lang="en-CA" dirty="0"/>
              <a:t> </a:t>
            </a:r>
            <a:r>
              <a:rPr lang="en-CA" dirty="0" err="1"/>
              <a:t>compromis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r>
              <a:rPr lang="fr-CA" dirty="0"/>
              <a:t>Vulnérabilités exploitées</a:t>
            </a:r>
          </a:p>
          <a:p>
            <a:pPr marL="630936" lvl="1" indent="-457200"/>
            <a:r>
              <a:rPr lang="fr-CA" dirty="0"/>
              <a:t>Dans l’application WordPress</a:t>
            </a:r>
          </a:p>
          <a:p>
            <a:pPr marL="630936" lvl="1" indent="-457200"/>
            <a:r>
              <a:rPr lang="fr-CA" dirty="0"/>
              <a:t>Dans l’environnement </a:t>
            </a:r>
            <a:r>
              <a:rPr lang="fr-CA" dirty="0" err="1"/>
              <a:t>d’h</a:t>
            </a:r>
            <a:r>
              <a:rPr lang="en-CA" dirty="0" err="1"/>
              <a:t>ébergement</a:t>
            </a:r>
            <a:endParaRPr lang="fr-CA" dirty="0"/>
          </a:p>
          <a:p>
            <a:pPr marL="457200" indent="-457200">
              <a:buFont typeface="+mj-lt"/>
              <a:buAutoNum type="arabicPeriod"/>
            </a:pPr>
            <a:r>
              <a:rPr lang="fr-CA" dirty="0"/>
              <a:t>Spam</a:t>
            </a:r>
            <a:endParaRPr lang="en-CA" dirty="0"/>
          </a:p>
          <a:p>
            <a:endParaRPr lang="fr-CA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5EBF9A3-40BC-42E5-A215-50F6A380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710964"/>
            <a:ext cx="5159895" cy="3876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374918-6134-498A-ADE5-A5F34D51EE77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A06F6C20-2273-47FF-996B-465543141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7E9F9C-D2D6-4322-BF94-C0BD2A1C3374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7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3B5E4-BA65-4892-BE8D-0CB776E9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fr-CA" sz="4600">
                <a:solidFill>
                  <a:srgbClr val="FFFFFF"/>
                </a:solidFill>
              </a:rPr>
              <a:t>Risque #1: Accès Compromis</a:t>
            </a:r>
            <a:endParaRPr lang="en-CA" sz="46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B582-4667-42B7-8D39-7CBB747A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FFFFFF"/>
                </a:solidFill>
              </a:rPr>
              <a:t>Accès WordPress susceptibles à être piratés par...</a:t>
            </a:r>
          </a:p>
          <a:p>
            <a:pPr lvl="1"/>
            <a:r>
              <a:rPr lang="fr-CA">
                <a:solidFill>
                  <a:srgbClr val="FFFFFF"/>
                </a:solidFill>
              </a:rPr>
              <a:t>attaques de type Brute Force</a:t>
            </a:r>
          </a:p>
          <a:p>
            <a:pPr lvl="1"/>
            <a:r>
              <a:rPr lang="fr-CA">
                <a:solidFill>
                  <a:srgbClr val="FFFFFF"/>
                </a:solidFill>
              </a:rPr>
              <a:t>Infiltration poste de travail: Keylogger, Trojan</a:t>
            </a:r>
          </a:p>
          <a:p>
            <a:pPr lvl="1"/>
            <a:r>
              <a:rPr lang="fr-CA">
                <a:solidFill>
                  <a:srgbClr val="FFFFFF"/>
                </a:solidFill>
              </a:rPr>
              <a:t>Stockage d’identifiants non-chiffré (email, client FTP?)</a:t>
            </a:r>
          </a:p>
          <a:p>
            <a:pPr lvl="1"/>
            <a:r>
              <a:rPr lang="fr-CA">
                <a:solidFill>
                  <a:srgbClr val="FFFFFF"/>
                </a:solidFill>
              </a:rPr>
              <a:t>Transmission non-chiffrées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36B51-B509-404B-80B7-ABAC4A724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90" y="612087"/>
            <a:ext cx="4264141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CD040D-4000-4B40-BD59-A72B0791E203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F86D7CF6-0E13-4DB2-ABEB-1D0C43B14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068F655-F473-448A-B624-328DD2A9D3E2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23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5D0E-805F-4DFC-879F-1F55DB8A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en-CA" dirty="0" err="1"/>
              <a:t>Sécurisez</a:t>
            </a:r>
            <a:r>
              <a:rPr lang="en-CA" dirty="0"/>
              <a:t> </a:t>
            </a:r>
            <a:r>
              <a:rPr lang="en-CA" dirty="0" err="1"/>
              <a:t>vos</a:t>
            </a:r>
            <a:r>
              <a:rPr lang="en-CA" dirty="0"/>
              <a:t> </a:t>
            </a:r>
            <a:r>
              <a:rPr lang="en-CA" dirty="0" err="1"/>
              <a:t>accès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04B2B-FAAB-4BBB-8D17-A3DE7EFA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>
            <a:normAutofit/>
          </a:bodyPr>
          <a:lstStyle/>
          <a:p>
            <a:r>
              <a:rPr lang="fr-CA" dirty="0"/>
              <a:t>Utiliser des mots de passe complexes et sécuritaires</a:t>
            </a:r>
          </a:p>
          <a:p>
            <a:pPr lvl="1"/>
            <a:r>
              <a:rPr lang="fr-CA" dirty="0"/>
              <a:t>Longueur du mot de passe</a:t>
            </a:r>
          </a:p>
          <a:p>
            <a:pPr lvl="1"/>
            <a:r>
              <a:rPr lang="fr-CA" dirty="0"/>
              <a:t>Éviter les mots de dictionnaire</a:t>
            </a:r>
          </a:p>
          <a:p>
            <a:pPr lvl="1"/>
            <a:r>
              <a:rPr lang="fr-CA" dirty="0"/>
              <a:t>Ne pas réutiliser les mots de passe</a:t>
            </a:r>
          </a:p>
          <a:p>
            <a:pPr lvl="1"/>
            <a:r>
              <a:rPr lang="fr-CA" dirty="0"/>
              <a:t>Utilisez un gestionnaire de mots de passe (</a:t>
            </a:r>
            <a:r>
              <a:rPr lang="fr-CA" dirty="0" err="1"/>
              <a:t>KeePass</a:t>
            </a:r>
            <a:r>
              <a:rPr lang="fr-CA" dirty="0"/>
              <a:t>, </a:t>
            </a:r>
            <a:r>
              <a:rPr lang="fr-CA" dirty="0" err="1"/>
              <a:t>LastPass</a:t>
            </a:r>
            <a:r>
              <a:rPr lang="fr-CA" dirty="0"/>
              <a:t>)</a:t>
            </a:r>
          </a:p>
          <a:p>
            <a:endParaRPr lang="en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6257F6E-6D37-45F4-A774-7DDD0E58A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004146"/>
            <a:ext cx="5455921" cy="48497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1519AF-295F-4A99-8164-AF7D5CB68D44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10AFBB1A-26DA-4EAF-BE52-B084D9ED8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AA45D9-21D6-4211-82BF-176E5729010A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2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DA08-C227-4B87-A780-2B366B6F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Cachez</a:t>
            </a:r>
            <a:r>
              <a:rPr lang="en-CA" dirty="0"/>
              <a:t> </a:t>
            </a:r>
            <a:r>
              <a:rPr lang="en-CA" dirty="0" err="1"/>
              <a:t>l’accès</a:t>
            </a:r>
            <a:r>
              <a:rPr lang="en-CA" dirty="0"/>
              <a:t> à </a:t>
            </a:r>
            <a:r>
              <a:rPr lang="en-CA" dirty="0" err="1"/>
              <a:t>votre</a:t>
            </a:r>
            <a:r>
              <a:rPr lang="en-CA" dirty="0"/>
              <a:t> login wp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892DD-FD33-4684-A6AD-453A95872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Évitez de nommer votre utilisateur superadministrateur WP « admin »</a:t>
            </a:r>
            <a:endParaRPr lang="en-CA" dirty="0"/>
          </a:p>
          <a:p>
            <a:r>
              <a:rPr lang="en-CA" dirty="0" err="1"/>
              <a:t>Renommez</a:t>
            </a:r>
            <a:r>
              <a:rPr lang="en-CA" dirty="0"/>
              <a:t> le dossier admin (wp-admin) avec un </a:t>
            </a:r>
            <a:r>
              <a:rPr lang="en-CA" dirty="0" err="1"/>
              <a:t>autre</a:t>
            </a:r>
            <a:r>
              <a:rPr lang="en-CA" dirty="0"/>
              <a:t> nom</a:t>
            </a:r>
            <a:endParaRPr lang="fr-CA" dirty="0"/>
          </a:p>
          <a:p>
            <a:r>
              <a:rPr lang="fr-CA" dirty="0"/>
              <a:t>Désactivez l’énumération des utilisateurs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fr-CA" sz="3600" i="1" dirty="0"/>
              <a:t>« Sécurité par l'obscurité »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CBDEE-47E5-420C-B3B6-11D2EAF6DF56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D368506D-0E8A-43CD-8092-3C2D76582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DF695A-0633-43D5-857A-493E2641CFD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D716-C0DB-4367-AAA4-7613D500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681472" cy="1499616"/>
          </a:xfrm>
        </p:spPr>
        <p:txBody>
          <a:bodyPr>
            <a:normAutofit/>
          </a:bodyPr>
          <a:lstStyle/>
          <a:p>
            <a:r>
              <a:rPr lang="en-CA" sz="3400" dirty="0" err="1"/>
              <a:t>Protégez</a:t>
            </a:r>
            <a:r>
              <a:rPr lang="en-CA" sz="3400" dirty="0"/>
              <a:t> </a:t>
            </a:r>
            <a:r>
              <a:rPr lang="en-CA" sz="3400" dirty="0" err="1"/>
              <a:t>votre</a:t>
            </a:r>
            <a:r>
              <a:rPr lang="en-CA" sz="3400" dirty="0"/>
              <a:t> </a:t>
            </a:r>
            <a:r>
              <a:rPr lang="en-CA" sz="3400" dirty="0" err="1"/>
              <a:t>système</a:t>
            </a:r>
            <a:r>
              <a:rPr lang="en-CA" sz="3400" dirty="0"/>
              <a:t> de login</a:t>
            </a:r>
            <a:endParaRPr lang="fr-CA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EB407-DFE6-4818-B2F4-AF6B50E4F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6192749" cy="3931920"/>
          </a:xfrm>
        </p:spPr>
        <p:txBody>
          <a:bodyPr>
            <a:normAutofit/>
          </a:bodyPr>
          <a:lstStyle/>
          <a:p>
            <a:r>
              <a:rPr lang="en-CA" sz="3600" dirty="0"/>
              <a:t>Protection Brute Force</a:t>
            </a:r>
          </a:p>
          <a:p>
            <a:r>
              <a:rPr lang="en-CA" sz="3600" dirty="0"/>
              <a:t>Protection 2 </a:t>
            </a:r>
            <a:r>
              <a:rPr lang="en-CA" sz="3600" dirty="0" err="1"/>
              <a:t>Facteurs</a:t>
            </a:r>
            <a:endParaRPr lang="en-CA" sz="3600" dirty="0"/>
          </a:p>
          <a:p>
            <a:endParaRPr lang="en-CA" sz="1600" dirty="0"/>
          </a:p>
        </p:txBody>
      </p:sp>
      <p:pic>
        <p:nvPicPr>
          <p:cNvPr id="3074" name="Picture 2" descr="Image result for 2 factor">
            <a:extLst>
              <a:ext uri="{FF2B5EF4-FFF2-40B4-BE49-F238E27FC236}">
                <a16:creationId xmlns:a16="http://schemas.microsoft.com/office/drawing/2014/main" id="{0EDF85B6-8971-43FA-97F2-3B70AB84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76" y="2572253"/>
            <a:ext cx="3454789" cy="21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AA92B7-62FF-4027-A864-1B729632E464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FEAD741-CAB6-49C2-A178-5A82F290F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E69B4B-7E8A-4717-B8BB-42B6266457A5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8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37F8-9229-4AB9-91E2-DEC0CE61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fr-CA"/>
              <a:t>PROTÉGEZ LA TRANSMISSION DE DONNÉES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02A38-B808-47B1-A936-8D617DE8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endParaRPr lang="en-CA" sz="2900" dirty="0"/>
          </a:p>
          <a:p>
            <a:r>
              <a:rPr lang="fr-CA" sz="3200" dirty="0"/>
              <a:t>Activer </a:t>
            </a:r>
            <a:r>
              <a:rPr lang="fr-CA" sz="3200" b="1" dirty="0"/>
              <a:t>SSL</a:t>
            </a:r>
            <a:r>
              <a:rPr lang="fr-CA" sz="3200" dirty="0"/>
              <a:t> + Utiliser </a:t>
            </a:r>
            <a:r>
              <a:rPr lang="fr-CA" sz="3200" b="1" dirty="0"/>
              <a:t>HTTPS</a:t>
            </a:r>
            <a:r>
              <a:rPr lang="fr-CA" sz="3200" dirty="0"/>
              <a:t> </a:t>
            </a:r>
          </a:p>
          <a:p>
            <a:endParaRPr lang="fr-CA" sz="3200" b="1" dirty="0"/>
          </a:p>
          <a:p>
            <a:r>
              <a:rPr lang="fr-CA" sz="4800" b="1" dirty="0"/>
              <a:t>partout </a:t>
            </a:r>
            <a:r>
              <a:rPr lang="fr-CA" sz="4800" b="1" dirty="0" err="1"/>
              <a:t>partout</a:t>
            </a:r>
            <a:r>
              <a:rPr lang="fr-CA" sz="4800" b="1" dirty="0"/>
              <a:t> </a:t>
            </a:r>
            <a:r>
              <a:rPr lang="fr-CA" sz="4800" b="1" dirty="0" err="1"/>
              <a:t>partout</a:t>
            </a:r>
            <a:r>
              <a:rPr lang="fr-CA" sz="4800" b="1" dirty="0"/>
              <a:t>!</a:t>
            </a:r>
          </a:p>
          <a:p>
            <a:r>
              <a:rPr lang="fr-CA" sz="2400" dirty="0"/>
              <a:t>(on est en 2018!)</a:t>
            </a:r>
          </a:p>
        </p:txBody>
      </p:sp>
      <p:pic>
        <p:nvPicPr>
          <p:cNvPr id="4098" name="Picture 2" descr="url">
            <a:extLst>
              <a:ext uri="{FF2B5EF4-FFF2-40B4-BE49-F238E27FC236}">
                <a16:creationId xmlns:a16="http://schemas.microsoft.com/office/drawing/2014/main" id="{71845C11-FD38-48B6-8640-60936A94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33" y="2443162"/>
            <a:ext cx="28575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B562EB-251B-44A5-BF2F-558D7C27DF3C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644633A3-AD60-4330-ABD4-04E7E0033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E203FC-AE02-4419-859B-523DEF97E410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67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15966-29AE-46EA-93FB-20A2756D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CA" dirty="0" err="1">
                <a:solidFill>
                  <a:srgbClr val="FFFFFF"/>
                </a:solidFill>
              </a:rPr>
              <a:t>Risque</a:t>
            </a:r>
            <a:r>
              <a:rPr lang="en-CA" dirty="0">
                <a:solidFill>
                  <a:srgbClr val="FFFFFF"/>
                </a:solidFill>
              </a:rPr>
              <a:t> #2: </a:t>
            </a:r>
            <a:r>
              <a:rPr lang="en-CA" dirty="0" err="1">
                <a:solidFill>
                  <a:srgbClr val="FFFFFF"/>
                </a:solidFill>
              </a:rPr>
              <a:t>Vulnérabilités</a:t>
            </a:r>
            <a:r>
              <a:rPr lang="en-CA" dirty="0">
                <a:solidFill>
                  <a:srgbClr val="FFFFFF"/>
                </a:solidFill>
              </a:rPr>
              <a:t> WordPress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9CA5-B15C-4E1E-B0A2-427836A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fontAlgn="base"/>
            <a:r>
              <a:rPr lang="en-CA" dirty="0" err="1"/>
              <a:t>Selon</a:t>
            </a:r>
            <a:r>
              <a:rPr lang="en-CA" dirty="0"/>
              <a:t> </a:t>
            </a:r>
            <a:r>
              <a:rPr lang="en-C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wpscan.org</a:t>
            </a:r>
            <a:r>
              <a:rPr lang="en-CA" dirty="0"/>
              <a:t>, des 3,972 </a:t>
            </a:r>
            <a:r>
              <a:rPr lang="en-CA" dirty="0" err="1"/>
              <a:t>vulnérabilités</a:t>
            </a:r>
            <a:r>
              <a:rPr lang="en-CA" dirty="0"/>
              <a:t> </a:t>
            </a:r>
            <a:r>
              <a:rPr lang="en-CA" dirty="0" err="1"/>
              <a:t>connues</a:t>
            </a:r>
            <a:r>
              <a:rPr lang="en-CA" dirty="0"/>
              <a:t>:</a:t>
            </a:r>
          </a:p>
          <a:p>
            <a:pPr lvl="1" fontAlgn="base"/>
            <a:r>
              <a:rPr lang="en-CA" dirty="0"/>
              <a:t>52% </a:t>
            </a:r>
            <a:r>
              <a:rPr lang="en-CA" dirty="0" err="1"/>
              <a:t>affectent</a:t>
            </a:r>
            <a:r>
              <a:rPr lang="en-CA" dirty="0"/>
              <a:t> les plugins WordPress</a:t>
            </a:r>
          </a:p>
          <a:p>
            <a:pPr lvl="1" fontAlgn="base"/>
            <a:r>
              <a:rPr lang="en-CA" dirty="0"/>
              <a:t>37% </a:t>
            </a:r>
            <a:r>
              <a:rPr lang="en-CA" dirty="0" err="1"/>
              <a:t>affectent</a:t>
            </a:r>
            <a:r>
              <a:rPr lang="en-CA" dirty="0"/>
              <a:t> le noyau WordPress</a:t>
            </a:r>
          </a:p>
          <a:p>
            <a:pPr lvl="1" fontAlgn="base"/>
            <a:r>
              <a:rPr lang="en-CA" dirty="0"/>
              <a:t>11% </a:t>
            </a:r>
            <a:r>
              <a:rPr lang="en-CA" dirty="0" err="1"/>
              <a:t>affectent</a:t>
            </a:r>
            <a:r>
              <a:rPr lang="en-CA" dirty="0"/>
              <a:t> les </a:t>
            </a:r>
            <a:r>
              <a:rPr lang="en-CA" dirty="0" err="1"/>
              <a:t>thèmes</a:t>
            </a:r>
            <a:r>
              <a:rPr lang="en-CA" dirty="0"/>
              <a:t> WordPress</a:t>
            </a:r>
          </a:p>
          <a:p>
            <a:pPr lvl="1" fontAlgn="base"/>
            <a:endParaRPr lang="en-CA" dirty="0"/>
          </a:p>
          <a:p>
            <a:pPr lvl="1" fontAlgn="base"/>
            <a:endParaRPr lang="en-CA" dirty="0"/>
          </a:p>
          <a:p>
            <a:pPr lvl="1" fontAlgn="base"/>
            <a:endParaRPr lang="en-CA" dirty="0"/>
          </a:p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F0CED-1988-4C46-9005-44A6B8C294DC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6ABE5E54-6F1E-41F0-B59E-5598FF830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B39FF4-A406-4A58-AA64-4A9CBA60511A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1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2564-8E32-4529-8C18-E6AB161D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r-CA" dirty="0"/>
              <a:t>Qui suis-je?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C25DD-52B6-4BAA-A13E-1EB3F716D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r>
              <a:rPr lang="fr-CA" sz="1700" dirty="0"/>
              <a:t>Président et fondateur d’Hébergement Web Canada / </a:t>
            </a:r>
            <a:br>
              <a:rPr lang="fr-CA" sz="1700" dirty="0"/>
            </a:br>
            <a:r>
              <a:rPr lang="fr-CA" sz="1700" dirty="0"/>
              <a:t>Web </a:t>
            </a:r>
            <a:r>
              <a:rPr lang="fr-CA" sz="1700" dirty="0" err="1"/>
              <a:t>Hosting</a:t>
            </a:r>
            <a:r>
              <a:rPr lang="fr-CA" sz="1700" dirty="0"/>
              <a:t> Canada (ou </a:t>
            </a:r>
            <a:r>
              <a:rPr lang="fr-CA" sz="1700" i="1" dirty="0"/>
              <a:t>WHC</a:t>
            </a:r>
            <a:r>
              <a:rPr lang="fr-CA" sz="1700" dirty="0"/>
              <a:t>)</a:t>
            </a:r>
          </a:p>
          <a:p>
            <a:r>
              <a:rPr lang="fr-CA" sz="1700" dirty="0"/>
              <a:t>Formation en g</a:t>
            </a:r>
            <a:r>
              <a:rPr lang="en-CA" sz="1700" dirty="0" err="1"/>
              <a:t>énie</a:t>
            </a:r>
            <a:r>
              <a:rPr lang="fr-CA" sz="1700" dirty="0"/>
              <a:t> informatique (à Concordia!)</a:t>
            </a:r>
          </a:p>
          <a:p>
            <a:r>
              <a:rPr lang="fr-CA" sz="1700" dirty="0"/>
              <a:t>10+ ans d’expérience avec WordPress (Utilisateur + </a:t>
            </a:r>
            <a:r>
              <a:rPr lang="fr-CA" sz="1700" dirty="0" err="1"/>
              <a:t>SysAdmin</a:t>
            </a:r>
            <a:r>
              <a:rPr lang="fr-CA" sz="1700" dirty="0"/>
              <a:t>)</a:t>
            </a:r>
          </a:p>
          <a:p>
            <a:endParaRPr lang="fr-CA" sz="1700" dirty="0"/>
          </a:p>
          <a:p>
            <a:endParaRPr lang="en-CA" sz="1700" dirty="0"/>
          </a:p>
          <a:p>
            <a:endParaRPr lang="en-CA" sz="1700" dirty="0"/>
          </a:p>
          <a:p>
            <a:r>
              <a:rPr lang="fr-CA" sz="1700" dirty="0"/>
              <a:t>Fondée en 2003 et basée à Montréal. WHC célèbre ses 15 ans en septembre.</a:t>
            </a:r>
          </a:p>
          <a:p>
            <a:r>
              <a:rPr lang="fr-CA" sz="1700" dirty="0"/>
              <a:t>Propulse plus de 100,000 sites pour plus de 25,000 clients</a:t>
            </a:r>
          </a:p>
          <a:p>
            <a:endParaRPr lang="fr-CA" sz="17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E2F07F-260E-4C6E-8405-5325AA682AEA}"/>
              </a:ext>
            </a:extLst>
          </p:cNvPr>
          <p:cNvSpPr txBox="1">
            <a:spLocks/>
          </p:cNvSpPr>
          <p:nvPr/>
        </p:nvSpPr>
        <p:spPr>
          <a:xfrm>
            <a:off x="1024128" y="3458693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7871D-AA34-4538-A8EC-186E9354373A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42FE14A7-B0F2-4196-9D4B-169C7441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EFF2EED-C0A3-4B4C-B29C-684D82609C12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E90C56-3363-47DB-8752-2EB71D3F2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/>
          <a:stretch/>
        </p:blipFill>
        <p:spPr>
          <a:xfrm>
            <a:off x="7298862" y="-23567"/>
            <a:ext cx="4893138" cy="38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90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3454-B256-4C57-BC18-A96978C8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Composantes</a:t>
            </a:r>
            <a:r>
              <a:rPr lang="en-CA" dirty="0"/>
              <a:t> </a:t>
            </a:r>
            <a:r>
              <a:rPr lang="en-CA" dirty="0" err="1"/>
              <a:t>exploitables</a:t>
            </a:r>
            <a:r>
              <a:rPr lang="en-CA" dirty="0"/>
              <a:t>: les </a:t>
            </a:r>
            <a:r>
              <a:rPr lang="en-CA" dirty="0" err="1"/>
              <a:t>risques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93B40-B74A-4970-A3C7-B8B0E73AE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Failles</a:t>
            </a:r>
            <a:r>
              <a:rPr lang="en-CA" dirty="0"/>
              <a:t> de </a:t>
            </a:r>
            <a:r>
              <a:rPr lang="en-CA" dirty="0" err="1"/>
              <a:t>sécurité</a:t>
            </a:r>
            <a:r>
              <a:rPr lang="en-CA" dirty="0"/>
              <a:t> dans le Noyau WordPress</a:t>
            </a:r>
          </a:p>
          <a:p>
            <a:r>
              <a:rPr lang="en-CA" dirty="0"/>
              <a:t>2017 OWASP Top 10</a:t>
            </a:r>
          </a:p>
          <a:p>
            <a:pPr lvl="1"/>
            <a:r>
              <a:rPr lang="en-CA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https://www.owasp.org/images/7/72/OWASP_Top_10-2017_%28en%29.pdf.pdf</a:t>
            </a:r>
            <a:endParaRPr lang="en-CA" dirty="0">
              <a:solidFill>
                <a:schemeClr val="accent1"/>
              </a:solidFill>
            </a:endParaRPr>
          </a:p>
          <a:p>
            <a:r>
              <a:rPr lang="en-CA" dirty="0" err="1"/>
              <a:t>Démonstration</a:t>
            </a:r>
            <a:r>
              <a:rPr lang="en-CA" dirty="0"/>
              <a:t> </a:t>
            </a:r>
            <a:r>
              <a:rPr lang="en-CA" dirty="0" err="1"/>
              <a:t>d’une</a:t>
            </a:r>
            <a:r>
              <a:rPr lang="en-CA" dirty="0"/>
              <a:t> exploitation </a:t>
            </a:r>
            <a:r>
              <a:rPr lang="en-CA" dirty="0" err="1"/>
              <a:t>d’une</a:t>
            </a:r>
            <a:r>
              <a:rPr lang="en-CA" dirty="0"/>
              <a:t> </a:t>
            </a:r>
            <a:r>
              <a:rPr lang="en-CA" dirty="0" err="1"/>
              <a:t>vulnérabilité</a:t>
            </a:r>
            <a:r>
              <a:rPr lang="en-CA" dirty="0"/>
              <a:t> WP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moins</a:t>
            </a:r>
            <a:r>
              <a:rPr lang="en-CA" dirty="0"/>
              <a:t> de 3 minutes.</a:t>
            </a:r>
          </a:p>
          <a:p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8496-075B-416D-A244-84DE9FA89BAB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4133656E-6A1F-474C-83F1-B1748D5CE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E01237-F45A-4DE2-85FF-03B29DE5645A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0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ckingWordPress_GJfx2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129" y="0"/>
            <a:ext cx="12374129" cy="6884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AA8496-075B-416D-A244-84DE9FA89BAB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4133656E-6A1F-474C-83F1-B1748D5CE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E01237-F45A-4DE2-85FF-03B29DE5645A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0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5B23F-46BE-4C26-95C4-E0DA5EC3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CA" dirty="0"/>
              <a:t>VULNÉRABILITÉS: solutions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0DD3F3-B242-416C-A69A-F9C14B3A6F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239168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71B28BA-8255-44D7-B78C-7C3CE65A8DC8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E28137F7-96F8-4BD5-981E-78F4B8D86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8340D6-7CE1-4367-9A2C-FA53EA4F9459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8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E804-F2AD-4FF9-A484-1A6FF19B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Plugins et themes </a:t>
            </a:r>
            <a:r>
              <a:rPr lang="en-CA" dirty="0" err="1"/>
              <a:t>exploitables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5D4D-2CFA-4955-A0AB-BC3E5FBC8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50 000+ plugins</a:t>
            </a:r>
          </a:p>
          <a:p>
            <a:r>
              <a:rPr lang="fr-CA" dirty="0"/>
              <a:t>5 000+ thèmes</a:t>
            </a:r>
          </a:p>
          <a:p>
            <a:r>
              <a:rPr lang="fr-CA" dirty="0"/>
              <a:t>Mais…Soyez vigilants!</a:t>
            </a:r>
          </a:p>
          <a:p>
            <a:r>
              <a:rPr lang="fr-CA" b="1" dirty="0"/>
              <a:t>Outils pratiques: </a:t>
            </a:r>
          </a:p>
          <a:p>
            <a:pPr lvl="1"/>
            <a:r>
              <a:rPr lang="fr-CA" dirty="0"/>
              <a:t>Vérificateur de vulnérabilité WP: </a:t>
            </a:r>
            <a:r>
              <a:rPr lang="fr-CA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https://wprecon.com/</a:t>
            </a:r>
            <a:endParaRPr lang="fr-CA" dirty="0">
              <a:solidFill>
                <a:schemeClr val="accent1"/>
              </a:solidFill>
            </a:endParaRPr>
          </a:p>
          <a:p>
            <a:pPr lvl="1"/>
            <a:r>
              <a:rPr lang="fr-CA" dirty="0"/>
              <a:t>Thème scanner: </a:t>
            </a:r>
            <a:r>
              <a:rPr lang="fr-CA" dirty="0">
                <a:solidFill>
                  <a:schemeClr val="accent1"/>
                </a:solidFill>
                <a:hlinkClick r:id="rId4"/>
              </a:rPr>
              <a:t>http://themecheck.org/</a:t>
            </a:r>
            <a:endParaRPr lang="fr-CA" dirty="0">
              <a:solidFill>
                <a:schemeClr val="accent1"/>
              </a:solidFill>
            </a:endParaRPr>
          </a:p>
          <a:p>
            <a:pPr lvl="1"/>
            <a:r>
              <a:rPr lang="fr-CA" dirty="0"/>
              <a:t>Vérificateur de </a:t>
            </a:r>
            <a:r>
              <a:rPr lang="en-CA" dirty="0" err="1"/>
              <a:t>réputation</a:t>
            </a:r>
            <a:r>
              <a:rPr lang="en-CA" dirty="0"/>
              <a:t>: </a:t>
            </a:r>
            <a:r>
              <a:rPr lang="en-CA" dirty="0">
                <a:hlinkClick r:id="rId5"/>
              </a:rPr>
              <a:t>https://sitecheck.sucuri.net/</a:t>
            </a:r>
            <a:endParaRPr lang="en-CA" dirty="0"/>
          </a:p>
          <a:p>
            <a:pPr lvl="1"/>
            <a:endParaRPr lang="fr-CA" dirty="0">
              <a:solidFill>
                <a:schemeClr val="accent1"/>
              </a:solidFill>
            </a:endParaRP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89CE69-5CE7-4F20-826A-F56AAC00650A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76A69CCE-8AAB-4CE9-8445-F7D468C11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16A047-76F4-48AB-A762-B0477474DE42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96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firewall">
            <a:extLst>
              <a:ext uri="{FF2B5EF4-FFF2-40B4-BE49-F238E27FC236}">
                <a16:creationId xmlns:a16="http://schemas.microsoft.com/office/drawing/2014/main" id="{070E2542-CB38-467C-8CB9-FCC4A8B4D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2" r="9091" b="108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73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2FB52-B155-424A-968B-C5F0E7E7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VULNÉRABILITÉS: SOLUTIONS Pare-feu</a:t>
            </a:r>
            <a:endParaRPr lang="fr-CA" dirty="0">
              <a:solidFill>
                <a:srgbClr val="000000"/>
              </a:solidFill>
            </a:endParaRPr>
          </a:p>
        </p:txBody>
      </p:sp>
      <p:cxnSp>
        <p:nvCxnSpPr>
          <p:cNvPr id="5128" name="Straight Connector 75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82432-FABC-4C9E-92BD-840323A34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r>
              <a:rPr lang="en-CA" sz="1500" dirty="0">
                <a:solidFill>
                  <a:srgbClr val="000000"/>
                </a:solidFill>
              </a:rPr>
              <a:t>Couche </a:t>
            </a:r>
            <a:r>
              <a:rPr lang="en-CA" sz="1500" b="1" dirty="0" err="1">
                <a:solidFill>
                  <a:srgbClr val="000000"/>
                </a:solidFill>
              </a:rPr>
              <a:t>réseau</a:t>
            </a:r>
            <a:r>
              <a:rPr lang="en-CA" sz="1500" dirty="0">
                <a:solidFill>
                  <a:srgbClr val="000000"/>
                </a:solidFill>
              </a:rPr>
              <a:t> </a:t>
            </a:r>
            <a:r>
              <a:rPr lang="en-CA" sz="1500" dirty="0" err="1">
                <a:solidFill>
                  <a:srgbClr val="000000"/>
                </a:solidFill>
              </a:rPr>
              <a:t>ou</a:t>
            </a:r>
            <a:r>
              <a:rPr lang="en-CA" sz="1500" dirty="0">
                <a:solidFill>
                  <a:srgbClr val="000000"/>
                </a:solidFill>
              </a:rPr>
              <a:t> </a:t>
            </a:r>
            <a:r>
              <a:rPr lang="en-CA" sz="1500" b="1" dirty="0">
                <a:solidFill>
                  <a:srgbClr val="000000"/>
                </a:solidFill>
              </a:rPr>
              <a:t>application </a:t>
            </a:r>
            <a:r>
              <a:rPr lang="en-CA" sz="1500" b="1" dirty="0" err="1">
                <a:solidFill>
                  <a:srgbClr val="000000"/>
                </a:solidFill>
              </a:rPr>
              <a:t>externe</a:t>
            </a:r>
            <a:r>
              <a:rPr lang="en-CA" sz="1500" dirty="0">
                <a:solidFill>
                  <a:srgbClr val="000000"/>
                </a:solidFill>
              </a:rPr>
              <a:t>: </a:t>
            </a: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Sucuri</a:t>
            </a:r>
            <a:r>
              <a:rPr lang="en-CA" sz="1500" dirty="0">
                <a:solidFill>
                  <a:srgbClr val="000000"/>
                </a:solidFill>
              </a:rPr>
              <a:t> (CDN)</a:t>
            </a: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CloudFlare</a:t>
            </a:r>
            <a:r>
              <a:rPr lang="en-CA" sz="1500" dirty="0">
                <a:solidFill>
                  <a:srgbClr val="000000"/>
                </a:solidFill>
              </a:rPr>
              <a:t> (CDN)</a:t>
            </a:r>
          </a:p>
          <a:p>
            <a:pPr lvl="1"/>
            <a:r>
              <a:rPr lang="en-CA" sz="1500" dirty="0">
                <a:solidFill>
                  <a:srgbClr val="000000"/>
                </a:solidFill>
              </a:rPr>
              <a:t>Firewall </a:t>
            </a:r>
            <a:r>
              <a:rPr lang="en-CA" sz="1500" dirty="0" err="1">
                <a:solidFill>
                  <a:srgbClr val="000000"/>
                </a:solidFill>
              </a:rPr>
              <a:t>spécialisé</a:t>
            </a:r>
            <a:r>
              <a:rPr lang="en-CA" sz="1500" dirty="0">
                <a:solidFill>
                  <a:srgbClr val="000000"/>
                </a:solidFill>
              </a:rPr>
              <a:t> physique</a:t>
            </a:r>
          </a:p>
          <a:p>
            <a:r>
              <a:rPr lang="en-CA" sz="1500" dirty="0">
                <a:solidFill>
                  <a:srgbClr val="000000"/>
                </a:solidFill>
              </a:rPr>
              <a:t>Couche </a:t>
            </a:r>
            <a:r>
              <a:rPr lang="en-CA" sz="1500" b="1" dirty="0" err="1">
                <a:solidFill>
                  <a:srgbClr val="000000"/>
                </a:solidFill>
              </a:rPr>
              <a:t>serveur</a:t>
            </a:r>
            <a:r>
              <a:rPr lang="en-CA" sz="1500" dirty="0">
                <a:solidFill>
                  <a:srgbClr val="000000"/>
                </a:solidFill>
              </a:rPr>
              <a:t>: </a:t>
            </a: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ModSecurity</a:t>
            </a:r>
            <a:endParaRPr lang="en-CA" sz="1500" dirty="0">
              <a:solidFill>
                <a:srgbClr val="000000"/>
              </a:solidFill>
            </a:endParaRP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ConfigServerFirewall</a:t>
            </a:r>
            <a:r>
              <a:rPr lang="en-CA" sz="1500" dirty="0">
                <a:solidFill>
                  <a:srgbClr val="000000"/>
                </a:solidFill>
              </a:rPr>
              <a:t> (CSF)</a:t>
            </a:r>
          </a:p>
          <a:p>
            <a:pPr lvl="1"/>
            <a:r>
              <a:rPr lang="en-CA" sz="1500" dirty="0">
                <a:solidFill>
                  <a:srgbClr val="000000"/>
                </a:solidFill>
              </a:rPr>
              <a:t>Imunify360</a:t>
            </a:r>
          </a:p>
          <a:p>
            <a:r>
              <a:rPr lang="en-CA" sz="1500" dirty="0">
                <a:solidFill>
                  <a:srgbClr val="000000"/>
                </a:solidFill>
              </a:rPr>
              <a:t>Couche </a:t>
            </a:r>
            <a:r>
              <a:rPr lang="en-CA" sz="1500" b="1" dirty="0">
                <a:solidFill>
                  <a:srgbClr val="000000"/>
                </a:solidFill>
              </a:rPr>
              <a:t>applicative</a:t>
            </a:r>
            <a:r>
              <a:rPr lang="en-CA" sz="1500" dirty="0">
                <a:solidFill>
                  <a:srgbClr val="000000"/>
                </a:solidFill>
              </a:rPr>
              <a:t> (Plugin WordPress): </a:t>
            </a: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WordFence</a:t>
            </a:r>
            <a:endParaRPr lang="en-CA" sz="1500" dirty="0">
              <a:solidFill>
                <a:srgbClr val="000000"/>
              </a:solidFill>
            </a:endParaRP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Sucuri</a:t>
            </a:r>
            <a:endParaRPr lang="en-CA" sz="1500" dirty="0">
              <a:solidFill>
                <a:srgbClr val="000000"/>
              </a:solidFill>
            </a:endParaRPr>
          </a:p>
          <a:p>
            <a:pPr lvl="1"/>
            <a:r>
              <a:rPr lang="en-CA" sz="1500" dirty="0" err="1">
                <a:solidFill>
                  <a:srgbClr val="000000"/>
                </a:solidFill>
              </a:rPr>
              <a:t>iThemes</a:t>
            </a:r>
            <a:r>
              <a:rPr lang="en-CA" sz="1500" dirty="0">
                <a:solidFill>
                  <a:srgbClr val="000000"/>
                </a:solidFill>
              </a:rPr>
              <a:t> Security</a:t>
            </a:r>
          </a:p>
          <a:p>
            <a:pPr marL="0" indent="0">
              <a:buNone/>
            </a:pPr>
            <a:endParaRPr lang="fr-CA" sz="15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C826A-439B-4116-B4E4-44C781079488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0BADA20C-DE4F-4E63-B8C1-9263D2B28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DF94A7-DEDC-432B-A1DB-FDD5F69B275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67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BDDC-F78A-4166-9840-353BFF1A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VULNÉRABILITÉS: </a:t>
            </a:r>
            <a:r>
              <a:rPr lang="en-CA" dirty="0" err="1"/>
              <a:t>recommandations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A320F-A58E-445A-8F4F-3F9099CD8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Éviter</a:t>
            </a:r>
            <a:r>
              <a:rPr lang="en-CA" dirty="0"/>
              <a:t> </a:t>
            </a:r>
          </a:p>
          <a:p>
            <a:pPr lvl="1"/>
            <a:r>
              <a:rPr lang="en-CA" dirty="0" err="1"/>
              <a:t>L’utilisation</a:t>
            </a:r>
            <a:r>
              <a:rPr lang="en-CA" dirty="0"/>
              <a:t> exclusive des pare-feu </a:t>
            </a:r>
            <a:r>
              <a:rPr lang="en-CA" dirty="0" err="1"/>
              <a:t>externes</a:t>
            </a:r>
            <a:r>
              <a:rPr lang="en-CA" dirty="0"/>
              <a:t> (CDN) qui </a:t>
            </a:r>
            <a:r>
              <a:rPr lang="en-CA" dirty="0" err="1"/>
              <a:t>protègent</a:t>
            </a:r>
            <a:r>
              <a:rPr lang="en-CA" dirty="0"/>
              <a:t> </a:t>
            </a:r>
            <a:r>
              <a:rPr lang="en-CA" dirty="0" err="1"/>
              <a:t>uniquement</a:t>
            </a:r>
            <a:r>
              <a:rPr lang="en-CA" dirty="0"/>
              <a:t> les </a:t>
            </a:r>
            <a:r>
              <a:rPr lang="en-CA" dirty="0" err="1"/>
              <a:t>accès</a:t>
            </a:r>
            <a:r>
              <a:rPr lang="en-CA" dirty="0"/>
              <a:t> via DNS</a:t>
            </a:r>
          </a:p>
          <a:p>
            <a:pPr lvl="1"/>
            <a:r>
              <a:rPr lang="en-CA" dirty="0"/>
              <a:t>Utilisation exclusive de “plugins”;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paraitre</a:t>
            </a:r>
            <a:r>
              <a:rPr lang="en-CA" dirty="0"/>
              <a:t> </a:t>
            </a:r>
            <a:r>
              <a:rPr lang="en-CA" dirty="0" err="1"/>
              <a:t>complètes</a:t>
            </a:r>
            <a:r>
              <a:rPr lang="en-CA" dirty="0"/>
              <a:t>, </a:t>
            </a:r>
            <a:r>
              <a:rPr lang="en-CA" dirty="0" err="1"/>
              <a:t>mais</a:t>
            </a:r>
            <a:r>
              <a:rPr lang="en-CA" dirty="0"/>
              <a:t> </a:t>
            </a:r>
            <a:r>
              <a:rPr lang="en-CA" dirty="0" err="1"/>
              <a:t>souvent</a:t>
            </a:r>
            <a:r>
              <a:rPr lang="en-CA" dirty="0"/>
              <a:t> </a:t>
            </a:r>
            <a:r>
              <a:rPr lang="en-CA" dirty="0" err="1"/>
              <a:t>lourdes</a:t>
            </a:r>
            <a:r>
              <a:rPr lang="en-CA" dirty="0"/>
              <a:t>. </a:t>
            </a:r>
          </a:p>
          <a:p>
            <a:r>
              <a:rPr lang="en-CA" dirty="0" err="1"/>
              <a:t>Recommandé</a:t>
            </a:r>
            <a:r>
              <a:rPr lang="en-CA" dirty="0"/>
              <a:t>: </a:t>
            </a:r>
          </a:p>
          <a:p>
            <a:pPr lvl="1"/>
            <a:r>
              <a:rPr lang="en-CA" dirty="0" err="1"/>
              <a:t>Assurez-vous</a:t>
            </a:r>
            <a:r>
              <a:rPr lang="en-CA" dirty="0"/>
              <a:t> </a:t>
            </a:r>
            <a:r>
              <a:rPr lang="en-CA" dirty="0" err="1"/>
              <a:t>d’avoir</a:t>
            </a:r>
            <a:r>
              <a:rPr lang="en-CA" dirty="0"/>
              <a:t> un </a:t>
            </a:r>
            <a:r>
              <a:rPr lang="en-CA" dirty="0" err="1"/>
              <a:t>environnement</a:t>
            </a:r>
            <a:r>
              <a:rPr lang="en-CA" dirty="0"/>
              <a:t> à jour:</a:t>
            </a:r>
          </a:p>
          <a:p>
            <a:pPr lvl="2"/>
            <a:r>
              <a:rPr lang="en-CA" dirty="0"/>
              <a:t>(Il </a:t>
            </a:r>
            <a:r>
              <a:rPr lang="en-CA" dirty="0" err="1"/>
              <a:t>est</a:t>
            </a:r>
            <a:r>
              <a:rPr lang="en-CA" dirty="0"/>
              <a:t> temps de passer à PHP 7+!)</a:t>
            </a:r>
          </a:p>
          <a:p>
            <a:pPr lvl="1"/>
            <a:r>
              <a:rPr lang="en-CA" dirty="0"/>
              <a:t>Appliquer la protection sur la </a:t>
            </a:r>
            <a:r>
              <a:rPr lang="en-CA" dirty="0" err="1"/>
              <a:t>couche</a:t>
            </a:r>
            <a:r>
              <a:rPr lang="en-CA" dirty="0"/>
              <a:t> </a:t>
            </a:r>
            <a:r>
              <a:rPr lang="en-CA" dirty="0" err="1"/>
              <a:t>appropriée</a:t>
            </a:r>
            <a:endParaRPr lang="en-CA" dirty="0"/>
          </a:p>
          <a:p>
            <a:pPr lvl="1"/>
            <a:r>
              <a:rPr lang="en-CA" dirty="0" err="1"/>
              <a:t>Bloquer</a:t>
            </a:r>
            <a:r>
              <a:rPr lang="en-CA" dirty="0"/>
              <a:t> les </a:t>
            </a:r>
            <a:r>
              <a:rPr lang="en-CA" dirty="0" err="1"/>
              <a:t>attaques</a:t>
            </a:r>
            <a:r>
              <a:rPr lang="en-CA" dirty="0"/>
              <a:t> </a:t>
            </a:r>
            <a:r>
              <a:rPr lang="en-CA" dirty="0" err="1"/>
              <a:t>avant</a:t>
            </a:r>
            <a:r>
              <a:rPr lang="en-CA" dirty="0"/>
              <a:t> </a:t>
            </a:r>
            <a:r>
              <a:rPr lang="en-CA" dirty="0" err="1"/>
              <a:t>qu’elles</a:t>
            </a:r>
            <a:r>
              <a:rPr lang="en-CA" dirty="0"/>
              <a:t> </a:t>
            </a:r>
            <a:r>
              <a:rPr lang="en-CA" dirty="0" err="1"/>
              <a:t>atteignent</a:t>
            </a:r>
            <a:r>
              <a:rPr lang="en-CA" dirty="0"/>
              <a:t> WordPress</a:t>
            </a:r>
          </a:p>
          <a:p>
            <a:pPr lvl="1"/>
            <a:r>
              <a:rPr lang="en-CA" dirty="0" err="1"/>
              <a:t>Règles</a:t>
            </a:r>
            <a:r>
              <a:rPr lang="en-CA" dirty="0"/>
              <a:t> de </a:t>
            </a:r>
            <a:r>
              <a:rPr lang="en-CA" dirty="0" err="1"/>
              <a:t>sécurité</a:t>
            </a:r>
            <a:r>
              <a:rPr lang="en-CA" dirty="0"/>
              <a:t> </a:t>
            </a:r>
            <a:r>
              <a:rPr lang="en-CA" dirty="0" err="1"/>
              <a:t>doivent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 mises à jour </a:t>
            </a:r>
            <a:r>
              <a:rPr lang="en-CA" b="1" dirty="0" err="1"/>
              <a:t>régulièrement</a:t>
            </a:r>
            <a:endParaRPr lang="en-CA" b="1" dirty="0"/>
          </a:p>
          <a:p>
            <a:pPr lvl="1"/>
            <a:endParaRPr lang="en-CA" b="1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48A7C-0648-4CCE-8D74-ADB1B7477FC3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228A7DC6-C3E9-4225-A596-A4930C8BB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5E38E7E-DE47-491F-B521-CCE4A0CBCA75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38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E6828-2244-4A68-917B-D2AB3D5D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CA" sz="4000"/>
              <a:t>Protection DDOS</a:t>
            </a:r>
            <a:endParaRPr lang="fr-CA" sz="4000"/>
          </a:p>
        </p:txBody>
      </p:sp>
      <p:sp>
        <p:nvSpPr>
          <p:cNvPr id="6151" name="Content Placeholder 6150">
            <a:extLst>
              <a:ext uri="{FF2B5EF4-FFF2-40B4-BE49-F238E27FC236}">
                <a16:creationId xmlns:a16="http://schemas.microsoft.com/office/drawing/2014/main" id="{3E42F714-FE1D-4157-BD29-DBAD6D00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r>
              <a:rPr lang="en-US" sz="1600" dirty="0"/>
              <a:t>Une </a:t>
            </a:r>
            <a:r>
              <a:rPr lang="en-US" sz="1600" dirty="0" err="1"/>
              <a:t>attaque</a:t>
            </a:r>
            <a:r>
              <a:rPr lang="en-US" sz="1600" dirty="0"/>
              <a:t> de </a:t>
            </a:r>
            <a:r>
              <a:rPr lang="en-US" sz="1600" dirty="0" err="1"/>
              <a:t>haut</a:t>
            </a:r>
            <a:r>
              <a:rPr lang="en-US" sz="1600" dirty="0"/>
              <a:t> </a:t>
            </a:r>
            <a:r>
              <a:rPr lang="en-US" sz="1600" dirty="0" err="1"/>
              <a:t>débit</a:t>
            </a:r>
            <a:r>
              <a:rPr lang="en-US" sz="1600" dirty="0"/>
              <a:t> </a:t>
            </a:r>
            <a:r>
              <a:rPr lang="en-US" sz="1600" dirty="0" err="1"/>
              <a:t>pourrait</a:t>
            </a:r>
            <a:r>
              <a:rPr lang="en-US" sz="1600" dirty="0"/>
              <a:t> </a:t>
            </a:r>
            <a:r>
              <a:rPr lang="en-US" sz="1600" b="1" dirty="0" err="1"/>
              <a:t>paralyser</a:t>
            </a:r>
            <a:r>
              <a:rPr lang="en-US" sz="1600" dirty="0"/>
              <a:t> </a:t>
            </a:r>
            <a:r>
              <a:rPr lang="en-US" sz="1600" dirty="0" err="1"/>
              <a:t>votre</a:t>
            </a:r>
            <a:r>
              <a:rPr lang="en-US" sz="1600" dirty="0"/>
              <a:t> site pour 6h+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Une configuration </a:t>
            </a:r>
            <a:r>
              <a:rPr lang="en-US" sz="1600" dirty="0" err="1"/>
              <a:t>robuste</a:t>
            </a:r>
            <a:r>
              <a:rPr lang="en-US" sz="1600" dirty="0"/>
              <a:t> au </a:t>
            </a:r>
            <a:r>
              <a:rPr lang="en-US" sz="1600" dirty="0" err="1"/>
              <a:t>niveau</a:t>
            </a:r>
            <a:r>
              <a:rPr lang="en-US" sz="1600" dirty="0"/>
              <a:t> </a:t>
            </a:r>
            <a:r>
              <a:rPr lang="en-US" sz="1600" dirty="0" err="1"/>
              <a:t>réseau</a:t>
            </a:r>
            <a:r>
              <a:rPr lang="en-US" sz="1600" dirty="0"/>
              <a:t> </a:t>
            </a:r>
            <a:r>
              <a:rPr lang="en-US" sz="1600" dirty="0" err="1"/>
              <a:t>doit</a:t>
            </a:r>
            <a:r>
              <a:rPr lang="en-US" sz="1600" dirty="0"/>
              <a:t> </a:t>
            </a:r>
            <a:r>
              <a:rPr lang="en-US" sz="1600" dirty="0" err="1"/>
              <a:t>être</a:t>
            </a:r>
            <a:r>
              <a:rPr lang="en-US" sz="1600" dirty="0"/>
              <a:t> mise </a:t>
            </a:r>
            <a:r>
              <a:rPr lang="en-US" sz="1600" dirty="0" err="1"/>
              <a:t>en</a:t>
            </a:r>
            <a:r>
              <a:rPr lang="en-US" sz="1600" dirty="0"/>
              <a:t> place pour </a:t>
            </a:r>
            <a:r>
              <a:rPr lang="en-US" sz="1600" dirty="0" err="1"/>
              <a:t>contrer</a:t>
            </a:r>
            <a:r>
              <a:rPr lang="en-US" sz="1600" dirty="0"/>
              <a:t> </a:t>
            </a:r>
            <a:r>
              <a:rPr lang="en-US" sz="1600" dirty="0" err="1"/>
              <a:t>ce</a:t>
            </a:r>
            <a:r>
              <a:rPr lang="en-US" sz="1600" dirty="0"/>
              <a:t> </a:t>
            </a:r>
            <a:r>
              <a:rPr lang="en-US" sz="1600" dirty="0" err="1"/>
              <a:t>risque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CA" sz="1600" dirty="0"/>
              <a:t>…</a:t>
            </a:r>
            <a:r>
              <a:rPr lang="en-CA" sz="1600" dirty="0" err="1"/>
              <a:t>combiné</a:t>
            </a:r>
            <a:r>
              <a:rPr lang="en-CA" sz="1600" dirty="0"/>
              <a:t> avec un </a:t>
            </a:r>
            <a:r>
              <a:rPr lang="en-CA" sz="1600" dirty="0" err="1"/>
              <a:t>système</a:t>
            </a:r>
            <a:r>
              <a:rPr lang="en-CA" sz="1600" dirty="0"/>
              <a:t> </a:t>
            </a:r>
            <a:r>
              <a:rPr lang="en-US" sz="1600" dirty="0"/>
              <a:t>de caching de </a:t>
            </a:r>
            <a:r>
              <a:rPr lang="en-US" sz="1600" dirty="0" err="1"/>
              <a:t>contenu</a:t>
            </a:r>
            <a:r>
              <a:rPr lang="en-US" sz="1600" dirty="0"/>
              <a:t> </a:t>
            </a:r>
            <a:r>
              <a:rPr lang="en-US" sz="1600" dirty="0" err="1"/>
              <a:t>dynamique</a:t>
            </a:r>
            <a:r>
              <a:rPr lang="en-US" sz="1600" dirty="0"/>
              <a:t> </a:t>
            </a:r>
            <a:r>
              <a:rPr lang="en-US" sz="1600" dirty="0" err="1"/>
              <a:t>aggressif</a:t>
            </a:r>
            <a:endParaRPr lang="en-US" sz="1600" dirty="0"/>
          </a:p>
        </p:txBody>
      </p:sp>
      <p:pic>
        <p:nvPicPr>
          <p:cNvPr id="6149" name="Picture 2" descr="Image result for ddos">
            <a:extLst>
              <a:ext uri="{FF2B5EF4-FFF2-40B4-BE49-F238E27FC236}">
                <a16:creationId xmlns:a16="http://schemas.microsoft.com/office/drawing/2014/main" id="{4164BD16-EE3E-43FD-B0A4-3059689BC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2" y="1345414"/>
            <a:ext cx="6909577" cy="41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0F0B6E-0C88-47A6-A1D9-A6BF82C517D4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5B451197-F874-4A2F-8DB3-0F7781E27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81FBB9-1B62-41E5-8E9A-4B4B26D62547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63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A62D-073F-43AD-9008-D0BAE9BD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Hébergeur</a:t>
            </a:r>
            <a:r>
              <a:rPr lang="en-CA" dirty="0"/>
              <a:t>: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72D1F-10AC-4239-9454-9AA807BAE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Choisir</a:t>
            </a:r>
            <a:r>
              <a:rPr lang="en-CA" dirty="0"/>
              <a:t> un </a:t>
            </a:r>
            <a:r>
              <a:rPr lang="en-CA" dirty="0" err="1"/>
              <a:t>hébergeur</a:t>
            </a:r>
            <a:r>
              <a:rPr lang="en-CA" dirty="0"/>
              <a:t> </a:t>
            </a:r>
            <a:r>
              <a:rPr lang="en-CA" b="1" dirty="0" err="1"/>
              <a:t>réputable</a:t>
            </a:r>
            <a:r>
              <a:rPr lang="en-CA" dirty="0"/>
              <a:t>, qui a des solutions </a:t>
            </a:r>
            <a:r>
              <a:rPr lang="en-CA" dirty="0" err="1"/>
              <a:t>claires</a:t>
            </a:r>
            <a:r>
              <a:rPr lang="en-CA" dirty="0"/>
              <a:t> et </a:t>
            </a:r>
            <a:r>
              <a:rPr lang="en-CA" dirty="0" err="1"/>
              <a:t>documentées</a:t>
            </a:r>
            <a:r>
              <a:rPr lang="en-CA" dirty="0"/>
              <a:t> pour:</a:t>
            </a:r>
          </a:p>
          <a:p>
            <a:pPr lvl="1"/>
            <a:r>
              <a:rPr lang="fr-CA" dirty="0"/>
              <a:t>La P</a:t>
            </a:r>
            <a:r>
              <a:rPr lang="en-CA" dirty="0" err="1"/>
              <a:t>erformance</a:t>
            </a:r>
            <a:endParaRPr lang="en-CA" dirty="0"/>
          </a:p>
          <a:p>
            <a:pPr lvl="1"/>
            <a:r>
              <a:rPr lang="fr-CA" dirty="0"/>
              <a:t>La S</a:t>
            </a:r>
            <a:r>
              <a:rPr lang="en-CA" dirty="0" err="1"/>
              <a:t>écurité</a:t>
            </a:r>
            <a:endParaRPr lang="en-CA" dirty="0"/>
          </a:p>
          <a:p>
            <a:pPr lvl="1"/>
            <a:r>
              <a:rPr lang="fr-CA" dirty="0"/>
              <a:t>Le S</a:t>
            </a:r>
            <a:r>
              <a:rPr lang="en-CA" dirty="0" err="1"/>
              <a:t>upport</a:t>
            </a:r>
            <a:endParaRPr lang="en-CA" dirty="0"/>
          </a:p>
          <a:p>
            <a:pPr lvl="1"/>
            <a:r>
              <a:rPr lang="en-CA" dirty="0"/>
              <a:t>Les BACKUPS! </a:t>
            </a:r>
            <a:r>
              <a:rPr lang="en-CA" dirty="0" err="1"/>
              <a:t>Devraient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:</a:t>
            </a:r>
          </a:p>
          <a:p>
            <a:pPr lvl="2"/>
            <a:r>
              <a:rPr lang="en-CA" dirty="0" err="1"/>
              <a:t>Automatiques</a:t>
            </a:r>
            <a:endParaRPr lang="en-CA" dirty="0"/>
          </a:p>
          <a:p>
            <a:pPr lvl="2"/>
            <a:r>
              <a:rPr lang="en-CA" dirty="0" err="1"/>
              <a:t>quotidiens</a:t>
            </a:r>
            <a:r>
              <a:rPr lang="en-CA" dirty="0"/>
              <a:t> (au </a:t>
            </a:r>
            <a:r>
              <a:rPr lang="en-CA" dirty="0" err="1"/>
              <a:t>moins</a:t>
            </a:r>
            <a:r>
              <a:rPr lang="en-CA" dirty="0"/>
              <a:t>!)</a:t>
            </a:r>
          </a:p>
          <a:p>
            <a:pPr lvl="2"/>
            <a:r>
              <a:rPr lang="en-CA" dirty="0"/>
              <a:t>hors-</a:t>
            </a:r>
            <a:r>
              <a:rPr lang="en-CA" dirty="0" err="1"/>
              <a:t>serveur</a:t>
            </a:r>
            <a:endParaRPr lang="en-CA" dirty="0"/>
          </a:p>
          <a:p>
            <a:pPr lvl="2"/>
            <a:r>
              <a:rPr lang="en-CA" dirty="0"/>
              <a:t>…et avec </a:t>
            </a:r>
            <a:r>
              <a:rPr lang="en-CA" dirty="0" err="1"/>
              <a:t>une</a:t>
            </a:r>
            <a:r>
              <a:rPr lang="en-CA" dirty="0"/>
              <a:t> bonne retention (10 </a:t>
            </a:r>
            <a:r>
              <a:rPr lang="en-CA" dirty="0" err="1"/>
              <a:t>jours</a:t>
            </a:r>
            <a:r>
              <a:rPr lang="en-CA" dirty="0"/>
              <a:t>+)</a:t>
            </a:r>
          </a:p>
          <a:p>
            <a:pPr lvl="1"/>
            <a:endParaRPr lang="fr-CA" dirty="0"/>
          </a:p>
          <a:p>
            <a:r>
              <a:rPr lang="en-CA" dirty="0"/>
              <a:t>Ne </a:t>
            </a:r>
            <a:r>
              <a:rPr lang="en-CA" dirty="0" err="1"/>
              <a:t>vous</a:t>
            </a:r>
            <a:r>
              <a:rPr lang="en-CA" dirty="0"/>
              <a:t> </a:t>
            </a:r>
            <a:r>
              <a:rPr lang="en-CA" dirty="0" err="1"/>
              <a:t>fiez</a:t>
            </a:r>
            <a:r>
              <a:rPr lang="en-CA" dirty="0"/>
              <a:t> pas trop aux plugins WordPress pour </a:t>
            </a:r>
            <a:r>
              <a:rPr lang="en-CA" dirty="0" err="1"/>
              <a:t>ce</a:t>
            </a:r>
            <a:r>
              <a:rPr lang="en-CA" dirty="0"/>
              <a:t> qui </a:t>
            </a:r>
            <a:r>
              <a:rPr lang="en-CA" dirty="0" err="1"/>
              <a:t>implique</a:t>
            </a:r>
            <a:r>
              <a:rPr lang="en-CA" dirty="0"/>
              <a:t> </a:t>
            </a:r>
            <a:r>
              <a:rPr lang="en-CA" b="1" dirty="0" err="1"/>
              <a:t>sécurité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b="1" dirty="0"/>
              <a:t>performance</a:t>
            </a:r>
            <a:r>
              <a:rPr lang="en-CA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A14318-7A2D-4DA8-AB8F-3886CB8939B8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04A3D18B-E2B6-4763-B65F-4F6C212F5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0DD4D2-7D32-4730-98F2-268AC0389D7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5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A1BB9-DE39-4E85-A3DA-C2FB7F87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CA" dirty="0">
                <a:solidFill>
                  <a:srgbClr val="FFFFFF"/>
                </a:solidFill>
              </a:rPr>
              <a:t>RISQUE #3: Spam</a:t>
            </a:r>
            <a:endParaRPr lang="fr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BFF91-B6B9-47FE-9A66-5D7B2E42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CA" dirty="0"/>
              <a:t>Une triste </a:t>
            </a:r>
            <a:r>
              <a:rPr lang="en-CA" dirty="0" err="1"/>
              <a:t>réalité</a:t>
            </a:r>
            <a:r>
              <a:rPr lang="en-CA" dirty="0"/>
              <a:t>…qui </a:t>
            </a:r>
            <a:r>
              <a:rPr lang="en-CA" dirty="0" err="1"/>
              <a:t>peut</a:t>
            </a:r>
            <a:r>
              <a:rPr lang="en-CA" dirty="0"/>
              <a:t> </a:t>
            </a:r>
            <a:r>
              <a:rPr lang="en-CA" dirty="0" err="1"/>
              <a:t>toutefois</a:t>
            </a:r>
            <a:r>
              <a:rPr lang="en-CA" dirty="0"/>
              <a:t> </a:t>
            </a:r>
            <a:r>
              <a:rPr lang="en-CA" dirty="0" err="1"/>
              <a:t>être</a:t>
            </a:r>
            <a:r>
              <a:rPr lang="en-CA" dirty="0"/>
              <a:t> </a:t>
            </a:r>
            <a:r>
              <a:rPr lang="en-CA" dirty="0" err="1"/>
              <a:t>contrôlée</a:t>
            </a:r>
            <a:r>
              <a:rPr lang="en-CA" dirty="0"/>
              <a:t>, </a:t>
            </a:r>
            <a:r>
              <a:rPr lang="en-CA" dirty="0" err="1"/>
              <a:t>souvent</a:t>
            </a:r>
            <a:r>
              <a:rPr lang="en-CA" dirty="0"/>
              <a:t> </a:t>
            </a:r>
            <a:r>
              <a:rPr lang="en-CA" b="1" dirty="0"/>
              <a:t>sans plugins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dirty="0"/>
              <a:t>3 types de Spam WordPress: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 Spam dans les </a:t>
            </a:r>
            <a:r>
              <a:rPr lang="en-CA" dirty="0" err="1"/>
              <a:t>commentaires</a:t>
            </a:r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 Spam sur les </a:t>
            </a:r>
            <a:r>
              <a:rPr lang="en-CA" dirty="0" err="1"/>
              <a:t>formulaires</a:t>
            </a:r>
            <a:r>
              <a:rPr lang="en-CA" dirty="0"/>
              <a:t> de contact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 Spam via les trackbacks et pingbacks</a:t>
            </a:r>
          </a:p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31E4E-34C2-4DE8-AD46-88C8CB20025F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200D0FEB-38A5-4E03-BCB0-A9544051D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D5B41C7-D310-4A02-A030-045AA1926E65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84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03C16-EAF7-4548-9E0D-326CDE27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CA"/>
              <a:t>Spam: Commentaires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FCA5A-4A34-46A4-893E-7EF44B47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8" y="2286000"/>
            <a:ext cx="10482072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 D</a:t>
            </a:r>
            <a:r>
              <a:rPr lang="fr-CA" dirty="0" err="1"/>
              <a:t>ésactiver</a:t>
            </a:r>
            <a:r>
              <a:rPr lang="fr-CA" dirty="0"/>
              <a:t> si non utilisé!</a:t>
            </a:r>
            <a:endParaRPr lang="en-CA" dirty="0"/>
          </a:p>
          <a:p>
            <a:endParaRPr lang="en-CA" dirty="0"/>
          </a:p>
          <a:p>
            <a:r>
              <a:rPr lang="en-CA" dirty="0" err="1"/>
              <a:t>Cocher</a:t>
            </a:r>
            <a:r>
              <a:rPr lang="en-CA" dirty="0"/>
              <a:t>: </a:t>
            </a:r>
            <a:r>
              <a:rPr lang="en-CA" dirty="0" err="1"/>
              <a:t>L’auteur</a:t>
            </a:r>
            <a:r>
              <a:rPr lang="en-CA" dirty="0"/>
              <a:t> d’un </a:t>
            </a:r>
            <a:r>
              <a:rPr lang="en-CA" dirty="0" err="1"/>
              <a:t>commentaire</a:t>
            </a:r>
            <a:r>
              <a:rPr lang="en-CA" dirty="0"/>
              <a:t> </a:t>
            </a:r>
            <a:r>
              <a:rPr lang="en-CA" dirty="0" err="1"/>
              <a:t>doit</a:t>
            </a:r>
            <a:r>
              <a:rPr lang="en-CA" dirty="0"/>
              <a:t> </a:t>
            </a:r>
            <a:r>
              <a:rPr lang="en-CA" dirty="0" err="1"/>
              <a:t>renseigner</a:t>
            </a:r>
            <a:r>
              <a:rPr lang="en-CA" dirty="0"/>
              <a:t> </a:t>
            </a:r>
            <a:r>
              <a:rPr lang="en-CA" dirty="0" err="1"/>
              <a:t>ses</a:t>
            </a:r>
            <a:r>
              <a:rPr lang="en-CA" dirty="0"/>
              <a:t> </a:t>
            </a:r>
            <a:r>
              <a:rPr lang="en-CA" dirty="0" err="1"/>
              <a:t>informations</a:t>
            </a:r>
            <a:endParaRPr lang="en-CA" dirty="0"/>
          </a:p>
          <a:p>
            <a:r>
              <a:rPr lang="fr-CA" dirty="0"/>
              <a:t>Cocher: L’utilisateur doit être enregistré</a:t>
            </a:r>
          </a:p>
          <a:p>
            <a:endParaRPr lang="fr-CA" dirty="0"/>
          </a:p>
          <a:p>
            <a:r>
              <a:rPr lang="fr-CA" dirty="0"/>
              <a:t>Désactiver sur vieux post</a:t>
            </a:r>
          </a:p>
          <a:p>
            <a:r>
              <a:rPr lang="fr-CA" dirty="0"/>
              <a:t>Diviser par groupes de 20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BF06C6-DAB1-4BA6-B483-25837A817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4" y="2049346"/>
            <a:ext cx="7033460" cy="10294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332156-4F83-4092-A443-FF6716FE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4" y="4598528"/>
            <a:ext cx="7511142" cy="15895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8DFB9E-B66E-4BE0-BBA8-C44E218DF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317" y="3713925"/>
            <a:ext cx="5429250" cy="657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DC2B77-BB8B-4C11-B82D-5AAD3CF88A24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7DA244D7-F77E-45E6-8020-B5272D59F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C4D3AF9-752D-4C7B-BC81-B05E6194448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3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0782D-6619-497C-B50C-68464B11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fr-CA">
                <a:solidFill>
                  <a:srgbClr val="FFFFFF"/>
                </a:solidFill>
              </a:rPr>
              <a:t>Notre Objectif Aujourd’hui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76714-7F03-441A-A101-04CADB4D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A" dirty="0"/>
              <a:t>Comprendre les risques de sécurité qui concernent   WordPress</a:t>
            </a:r>
          </a:p>
          <a:p>
            <a:pPr marL="457200" indent="-457200">
              <a:buFont typeface="+mj-lt"/>
              <a:buAutoNum type="arabicPeriod"/>
            </a:pPr>
            <a:r>
              <a:rPr lang="fr-CA" dirty="0"/>
              <a:t>Identifier une configuration WordPress sécuritaire et abordable qui n’impacte pas (trop) négativement vos processus d’affaires.</a:t>
            </a:r>
          </a:p>
          <a:p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DE5B4D-3A6F-47AA-B1A7-F2B08497912C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8FA96FEC-DE37-4C55-B149-3AFEB14D0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38AFB05-3F1A-4D09-9EFF-E3214B59F77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11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FC6D-54A6-4AAD-931B-6D2D1B9B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Spam: Commentaires (suite)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1F5DA-CF01-43CF-B4E0-12DD67295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Doit déjà avoir été approuvé</a:t>
            </a:r>
          </a:p>
          <a:p>
            <a:br>
              <a:rPr lang="fr-CA" dirty="0"/>
            </a:br>
            <a:r>
              <a:rPr lang="fr-CA" dirty="0"/>
              <a:t>Modérer si 2+ hyperliens</a:t>
            </a:r>
          </a:p>
          <a:p>
            <a:endParaRPr lang="fr-CA" dirty="0"/>
          </a:p>
          <a:p>
            <a:r>
              <a:rPr lang="fr-CA" dirty="0"/>
              <a:t>Informer par email</a:t>
            </a:r>
          </a:p>
          <a:p>
            <a:endParaRPr lang="en-CA" dirty="0"/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E863D4-5E2C-41C9-A22D-60F342602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167" y="2181717"/>
            <a:ext cx="7219950" cy="666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88C252-6CB8-416C-894F-80A585DA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67" y="3099669"/>
            <a:ext cx="7067550" cy="4476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547492-935B-4CC3-984C-49552413E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67" y="3902223"/>
            <a:ext cx="5257800" cy="6762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D9788A-4625-4EA2-9CE4-DCB1C8ED5161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31A5C2F7-900D-48D6-8A66-D4197706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B872E5-AA85-49F7-B5C5-499E12342E1B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76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3F39-2E19-4D25-93A6-537C3DFC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en-CA" dirty="0"/>
              <a:t>Spam: </a:t>
            </a:r>
            <a:r>
              <a:rPr lang="en-CA" dirty="0" err="1"/>
              <a:t>Formulaires</a:t>
            </a:r>
            <a:r>
              <a:rPr lang="en-CA" dirty="0"/>
              <a:t> de contact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5BD6B-C38B-4C2D-8A0F-9A8C2754C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>
            <a:normAutofit/>
          </a:bodyPr>
          <a:lstStyle/>
          <a:p>
            <a:r>
              <a:rPr lang="en-CA" dirty="0"/>
              <a:t>Solutions </a:t>
            </a:r>
            <a:r>
              <a:rPr lang="en-CA" dirty="0" err="1"/>
              <a:t>varient</a:t>
            </a:r>
            <a:r>
              <a:rPr lang="en-CA" dirty="0"/>
              <a:t> </a:t>
            </a:r>
            <a:r>
              <a:rPr lang="en-CA" dirty="0" err="1"/>
              <a:t>selon</a:t>
            </a:r>
            <a:r>
              <a:rPr lang="en-CA" dirty="0"/>
              <a:t> le </a:t>
            </a:r>
            <a:r>
              <a:rPr lang="en-CA" dirty="0" err="1"/>
              <a:t>système</a:t>
            </a:r>
            <a:r>
              <a:rPr lang="en-CA" dirty="0"/>
              <a:t> de contact </a:t>
            </a:r>
            <a:r>
              <a:rPr lang="en-CA" dirty="0" err="1"/>
              <a:t>utilisé</a:t>
            </a:r>
            <a:r>
              <a:rPr lang="en-CA" dirty="0"/>
              <a:t>.</a:t>
            </a:r>
          </a:p>
          <a:p>
            <a:r>
              <a:rPr lang="en-CA" dirty="0"/>
              <a:t>Pour Contact Form 7:</a:t>
            </a:r>
          </a:p>
          <a:p>
            <a:pPr lvl="1"/>
            <a:r>
              <a:rPr lang="en-CA" dirty="0" err="1"/>
              <a:t>Activer</a:t>
            </a:r>
            <a:r>
              <a:rPr lang="en-CA" dirty="0"/>
              <a:t> un </a:t>
            </a:r>
            <a:r>
              <a:rPr lang="en-CA" dirty="0" err="1"/>
              <a:t>système</a:t>
            </a:r>
            <a:r>
              <a:rPr lang="en-CA" dirty="0"/>
              <a:t> “Honeypot” (</a:t>
            </a:r>
            <a:r>
              <a:rPr lang="en-CA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Honeypot Plugin</a:t>
            </a:r>
            <a:r>
              <a:rPr lang="en-CA" dirty="0"/>
              <a:t>)</a:t>
            </a:r>
            <a:endParaRPr lang="en-CA" dirty="0">
              <a:solidFill>
                <a:schemeClr val="accent1"/>
              </a:solidFill>
            </a:endParaRPr>
          </a:p>
          <a:p>
            <a:pPr lvl="1"/>
            <a:r>
              <a:rPr lang="en-CA" dirty="0" err="1"/>
              <a:t>Activer</a:t>
            </a:r>
            <a:r>
              <a:rPr lang="en-CA" dirty="0"/>
              <a:t> </a:t>
            </a:r>
            <a:r>
              <a:rPr lang="en-CA" dirty="0" err="1"/>
              <a:t>reCaptcha</a:t>
            </a:r>
            <a:r>
              <a:rPr lang="en-CA" dirty="0"/>
              <a:t> (</a:t>
            </a:r>
            <a:r>
              <a:rPr lang="en-CA" dirty="0" err="1"/>
              <a:t>nécessite</a:t>
            </a:r>
            <a:r>
              <a:rPr lang="en-CA" dirty="0"/>
              <a:t> </a:t>
            </a: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clé</a:t>
            </a:r>
            <a:r>
              <a:rPr lang="en-CA" dirty="0"/>
              <a:t> Google)</a:t>
            </a:r>
          </a:p>
          <a:p>
            <a:pPr lvl="1"/>
            <a:r>
              <a:rPr lang="en-CA" dirty="0" err="1"/>
              <a:t>Éviter</a:t>
            </a:r>
            <a:r>
              <a:rPr lang="en-CA" dirty="0"/>
              <a:t> les Captcha </a:t>
            </a:r>
            <a:r>
              <a:rPr lang="en-CA" dirty="0" err="1"/>
              <a:t>visuellement</a:t>
            </a:r>
            <a:r>
              <a:rPr lang="en-CA" dirty="0"/>
              <a:t> trop complexes (</a:t>
            </a:r>
            <a:r>
              <a:rPr lang="en-CA" dirty="0" err="1"/>
              <a:t>pensez</a:t>
            </a:r>
            <a:r>
              <a:rPr lang="en-CA" dirty="0"/>
              <a:t> </a:t>
            </a:r>
            <a:r>
              <a:rPr lang="en-CA" dirty="0" err="1"/>
              <a:t>accessibilité</a:t>
            </a:r>
            <a:r>
              <a:rPr lang="en-CA" dirty="0"/>
              <a:t>!)</a:t>
            </a:r>
          </a:p>
          <a:p>
            <a:pPr lvl="1"/>
            <a:endParaRPr lang="en-CA" dirty="0"/>
          </a:p>
          <a:p>
            <a:r>
              <a:rPr lang="en-CA" dirty="0"/>
              <a:t>Si le spam </a:t>
            </a:r>
            <a:r>
              <a:rPr lang="en-CA" dirty="0" err="1"/>
              <a:t>persiste</a:t>
            </a:r>
            <a:r>
              <a:rPr lang="en-CA" dirty="0"/>
              <a:t>: plugin </a:t>
            </a:r>
            <a:r>
              <a:rPr lang="en-CA" dirty="0" err="1"/>
              <a:t>Akismet</a:t>
            </a:r>
            <a:r>
              <a:rPr lang="en-CA" dirty="0"/>
              <a:t> ($)</a:t>
            </a:r>
          </a:p>
          <a:p>
            <a:pPr lvl="1"/>
            <a:endParaRPr lang="en-CA" dirty="0"/>
          </a:p>
          <a:p>
            <a:pPr lvl="1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3767A-4562-4CB8-9876-FA2CCE9F9C9C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2E956981-953F-4534-986D-FA638BD86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F29678-3E1A-4428-A05B-A802542D4AFC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22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604A-F35A-4A1A-BC49-DF402EBF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Spam: Trackbacks &amp; Pingbacks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C57CA-5658-4F6B-8DB6-C4FC3C48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Désactiver</a:t>
            </a:r>
            <a:r>
              <a:rPr lang="en-CA" dirty="0"/>
              <a:t> les 2, </a:t>
            </a:r>
            <a:r>
              <a:rPr lang="en-CA" dirty="0" err="1"/>
              <a:t>si</a:t>
            </a:r>
            <a:r>
              <a:rPr lang="en-CA" dirty="0"/>
              <a:t> </a:t>
            </a:r>
            <a:r>
              <a:rPr lang="en-CA" dirty="0" err="1"/>
              <a:t>ce</a:t>
            </a:r>
            <a:r>
              <a:rPr lang="en-CA" dirty="0"/>
              <a:t> </a:t>
            </a:r>
            <a:r>
              <a:rPr lang="en-CA" dirty="0" err="1"/>
              <a:t>n’est</a:t>
            </a:r>
            <a:r>
              <a:rPr lang="en-CA" dirty="0"/>
              <a:t> pas déjà le </a:t>
            </a:r>
            <a:r>
              <a:rPr lang="en-CA" dirty="0" err="1"/>
              <a:t>cas</a:t>
            </a:r>
            <a:endParaRPr lang="en-CA" dirty="0"/>
          </a:p>
          <a:p>
            <a:endParaRPr lang="fr-CA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B71279C-202A-49D5-819C-5D5E023C0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889223"/>
              </p:ext>
            </p:extLst>
          </p:nvPr>
        </p:nvGraphicFramePr>
        <p:xfrm>
          <a:off x="1164088" y="2903794"/>
          <a:ext cx="8773015" cy="1890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3" imgW="10844280" imgH="2336400" progId="">
                  <p:embed/>
                </p:oleObj>
              </mc:Choice>
              <mc:Fallback>
                <p:oleObj r:id="rId3" imgW="10844280" imgH="2336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4088" y="2903794"/>
                        <a:ext cx="8773015" cy="1890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17BF7DB-DB82-4E63-B78E-B9D715477F99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D850E5A1-1F3F-4B04-8838-5B12F3BE0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79D1165-A60B-49B7-A69D-036309897B9A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91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12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6FE5-9C3B-4B9E-B84D-598145A7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5" y="640080"/>
            <a:ext cx="6707817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Recommandations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D2832-4BD0-47FD-B853-84F1E74E9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20" y="3849539"/>
            <a:ext cx="6703157" cy="2359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rgbClr val="FFFFFF"/>
                </a:solidFill>
              </a:rPr>
              <a:t>Tellement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facteurs</a:t>
            </a:r>
            <a:r>
              <a:rPr lang="en-US" sz="2000" dirty="0">
                <a:solidFill>
                  <a:srgbClr val="FFFFFF"/>
                </a:solidFill>
              </a:rPr>
              <a:t>, comment </a:t>
            </a:r>
            <a:r>
              <a:rPr lang="en-US" sz="2000" dirty="0" err="1">
                <a:solidFill>
                  <a:srgbClr val="FFFFFF"/>
                </a:solidFill>
              </a:rPr>
              <a:t>s’assurer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que </a:t>
            </a:r>
            <a:r>
              <a:rPr lang="en-US" sz="2000" dirty="0" err="1">
                <a:solidFill>
                  <a:srgbClr val="FFFFFF"/>
                </a:solidFill>
              </a:rPr>
              <a:t>vous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avez</a:t>
            </a:r>
            <a:r>
              <a:rPr lang="en-US" sz="2000" dirty="0">
                <a:solidFill>
                  <a:srgbClr val="FFFFFF"/>
                </a:solidFill>
              </a:rPr>
              <a:t> fait les </a:t>
            </a:r>
            <a:r>
              <a:rPr lang="en-US" sz="2000" dirty="0" err="1">
                <a:solidFill>
                  <a:srgbClr val="FFFFFF"/>
                </a:solidFill>
              </a:rPr>
              <a:t>bons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choix</a:t>
            </a:r>
            <a:r>
              <a:rPr lang="en-US" sz="2000" dirty="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5582" y="3765314"/>
            <a:ext cx="585216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73C932-F0A5-4E4C-9249-37AE77B682F4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FC23DD5F-8325-48A0-8E3F-5536A82A9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E492F77-1930-4431-A502-A3621E49D00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49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D9E7-2ED7-4AC8-95C1-CF62C7FF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CA" dirty="0"/>
              <a:t>SSL: </a:t>
            </a:r>
            <a:r>
              <a:rPr lang="en-CA" dirty="0" err="1"/>
              <a:t>Recommandation</a:t>
            </a:r>
            <a:endParaRPr lang="fr-CA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5016F89-7FD9-45B7-8D42-4930866FC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127" y="2546304"/>
            <a:ext cx="3615605" cy="31283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7ED09-94F4-406F-B2F7-099BB3737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5680587" cy="4023360"/>
          </a:xfrm>
        </p:spPr>
        <p:txBody>
          <a:bodyPr>
            <a:normAutofit/>
          </a:bodyPr>
          <a:lstStyle/>
          <a:p>
            <a:r>
              <a:rPr lang="en-CA" sz="2400" b="1" dirty="0" err="1"/>
              <a:t>AutoSSL</a:t>
            </a:r>
            <a:endParaRPr lang="en-CA" sz="1700" b="1" dirty="0"/>
          </a:p>
          <a:p>
            <a:r>
              <a:rPr lang="en-CA" sz="1700" dirty="0" err="1"/>
              <a:t>Désormais</a:t>
            </a:r>
            <a:r>
              <a:rPr lang="en-CA" sz="1700" dirty="0"/>
              <a:t> stable, </a:t>
            </a:r>
            <a:r>
              <a:rPr lang="en-CA" sz="1700" dirty="0" err="1"/>
              <a:t>gratuit</a:t>
            </a:r>
            <a:r>
              <a:rPr lang="en-CA" sz="1700" dirty="0"/>
              <a:t>, et </a:t>
            </a:r>
            <a:r>
              <a:rPr lang="en-CA" sz="1700" dirty="0" err="1"/>
              <a:t>automatisé</a:t>
            </a:r>
            <a:endParaRPr lang="en-CA" sz="1700" dirty="0"/>
          </a:p>
          <a:p>
            <a:endParaRPr lang="en-CA" sz="1700" dirty="0"/>
          </a:p>
          <a:p>
            <a:pPr lvl="1"/>
            <a:r>
              <a:rPr lang="en-CA" sz="1700" dirty="0"/>
              <a:t>Activation 100% </a:t>
            </a:r>
            <a:r>
              <a:rPr lang="en-CA" sz="1700" dirty="0" err="1"/>
              <a:t>automatisée</a:t>
            </a:r>
            <a:r>
              <a:rPr lang="en-CA" sz="1700" dirty="0"/>
              <a:t> (pas de </a:t>
            </a:r>
            <a:r>
              <a:rPr lang="en-CA" sz="1700" dirty="0" err="1"/>
              <a:t>renouvellement</a:t>
            </a:r>
            <a:r>
              <a:rPr lang="en-CA" sz="1700" dirty="0"/>
              <a:t> </a:t>
            </a:r>
            <a:r>
              <a:rPr lang="en-CA" sz="1700" dirty="0" err="1"/>
              <a:t>manuel</a:t>
            </a:r>
            <a:r>
              <a:rPr lang="en-CA" sz="1700" dirty="0"/>
              <a:t>)</a:t>
            </a:r>
          </a:p>
          <a:p>
            <a:pPr lvl="1"/>
            <a:r>
              <a:rPr lang="en-CA" sz="1700" dirty="0" err="1"/>
              <a:t>Prend</a:t>
            </a:r>
            <a:r>
              <a:rPr lang="en-CA" sz="1700" dirty="0"/>
              <a:t> la </a:t>
            </a:r>
            <a:r>
              <a:rPr lang="en-CA" sz="1700" dirty="0" err="1"/>
              <a:t>relève</a:t>
            </a:r>
            <a:r>
              <a:rPr lang="en-CA" sz="1700" dirty="0"/>
              <a:t> </a:t>
            </a:r>
            <a:r>
              <a:rPr lang="en-CA" sz="1700" dirty="0" err="1"/>
              <a:t>automatiquement</a:t>
            </a:r>
            <a:r>
              <a:rPr lang="en-CA" sz="1700" dirty="0"/>
              <a:t> </a:t>
            </a:r>
            <a:r>
              <a:rPr lang="en-CA" sz="1700" dirty="0" err="1"/>
              <a:t>si</a:t>
            </a:r>
            <a:r>
              <a:rPr lang="en-CA" sz="1700" dirty="0"/>
              <a:t> </a:t>
            </a:r>
            <a:r>
              <a:rPr lang="en-CA" sz="1700" dirty="0" err="1"/>
              <a:t>votre</a:t>
            </a:r>
            <a:r>
              <a:rPr lang="en-CA" sz="1700" dirty="0"/>
              <a:t> </a:t>
            </a:r>
            <a:r>
              <a:rPr lang="en-CA" sz="1700" dirty="0" err="1"/>
              <a:t>certificat</a:t>
            </a:r>
            <a:r>
              <a:rPr lang="en-CA" sz="1700" dirty="0"/>
              <a:t> commercial </a:t>
            </a:r>
            <a:r>
              <a:rPr lang="en-CA" sz="1700" dirty="0" err="1"/>
              <a:t>actuel</a:t>
            </a:r>
            <a:r>
              <a:rPr lang="en-CA" sz="1700" dirty="0"/>
              <a:t> expire</a:t>
            </a:r>
          </a:p>
          <a:p>
            <a:pPr lvl="1"/>
            <a:r>
              <a:rPr lang="en-CA" sz="1700" dirty="0" err="1"/>
              <a:t>Inclus</a:t>
            </a:r>
            <a:r>
              <a:rPr lang="en-CA" sz="1700" dirty="0"/>
              <a:t> avec </a:t>
            </a:r>
            <a:r>
              <a:rPr lang="en-CA" sz="1700" dirty="0" err="1"/>
              <a:t>toutes</a:t>
            </a:r>
            <a:r>
              <a:rPr lang="en-CA" sz="1700" dirty="0"/>
              <a:t> les </a:t>
            </a:r>
            <a:r>
              <a:rPr lang="en-CA" sz="1700" dirty="0" err="1"/>
              <a:t>offres</a:t>
            </a:r>
            <a:r>
              <a:rPr lang="en-CA" sz="1700" dirty="0"/>
              <a:t> (</a:t>
            </a:r>
            <a:r>
              <a:rPr lang="en-CA" sz="1700" dirty="0" err="1"/>
              <a:t>sérieuses</a:t>
            </a:r>
            <a:r>
              <a:rPr lang="en-CA" sz="1700" dirty="0"/>
              <a:t>) </a:t>
            </a:r>
            <a:r>
              <a:rPr lang="en-CA" sz="1700" dirty="0" err="1"/>
              <a:t>d’hébergeurs</a:t>
            </a:r>
            <a:r>
              <a:rPr lang="en-CA" sz="1700" dirty="0"/>
              <a:t> </a:t>
            </a:r>
            <a:r>
              <a:rPr lang="en-CA" sz="1700" dirty="0" err="1"/>
              <a:t>spécialisés</a:t>
            </a:r>
            <a:r>
              <a:rPr lang="en-CA" sz="1700" dirty="0"/>
              <a:t> WordPress</a:t>
            </a:r>
            <a:endParaRPr lang="fr-CA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F9969-62A6-4CE4-A2CA-FB7BA1E75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51" y="898940"/>
            <a:ext cx="2493706" cy="8721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B465B4-5C63-471A-873A-EECEB036B692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43EC36EC-B445-4706-B2E4-A94CD364C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F3E946B-DF72-4C27-9971-FDABC7F7AE78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89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D9E7-2ED7-4AC8-95C1-CF62C7FF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CA" dirty="0"/>
              <a:t>Pare-feu et OS : </a:t>
            </a:r>
            <a:r>
              <a:rPr lang="en-CA" dirty="0" err="1"/>
              <a:t>Recommandation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7ED09-94F4-406F-B2F7-099BB3737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5680587" cy="4023360"/>
          </a:xfrm>
        </p:spPr>
        <p:txBody>
          <a:bodyPr>
            <a:normAutofit/>
          </a:bodyPr>
          <a:lstStyle/>
          <a:p>
            <a:r>
              <a:rPr lang="en-CA" sz="2400" b="1" dirty="0"/>
              <a:t>Imunify360</a:t>
            </a:r>
            <a:endParaRPr lang="en-CA" sz="1700" b="1" dirty="0"/>
          </a:p>
          <a:p>
            <a:r>
              <a:rPr lang="en-CA" sz="1700" dirty="0"/>
              <a:t>Protection 6-niveaux, </a:t>
            </a:r>
            <a:r>
              <a:rPr lang="en-CA" sz="1700" dirty="0" err="1"/>
              <a:t>incluant</a:t>
            </a:r>
            <a:r>
              <a:rPr lang="en-CA" sz="1700" dirty="0"/>
              <a:t> scans malware, </a:t>
            </a:r>
            <a:r>
              <a:rPr lang="en-CA" sz="1700" dirty="0" err="1"/>
              <a:t>détection</a:t>
            </a:r>
            <a:r>
              <a:rPr lang="en-CA" sz="1700" dirty="0"/>
              <a:t> </a:t>
            </a:r>
            <a:r>
              <a:rPr lang="en-CA" sz="1700" dirty="0" err="1"/>
              <a:t>d’intrusion</a:t>
            </a:r>
            <a:r>
              <a:rPr lang="en-CA" sz="1700" dirty="0"/>
              <a:t> avec intelligence </a:t>
            </a:r>
            <a:r>
              <a:rPr lang="en-CA" sz="1700" dirty="0" err="1"/>
              <a:t>artificielle</a:t>
            </a:r>
            <a:endParaRPr lang="en-CA" sz="1700" dirty="0"/>
          </a:p>
          <a:p>
            <a:endParaRPr lang="en-CA" sz="1700" dirty="0"/>
          </a:p>
          <a:p>
            <a:endParaRPr lang="en-CA" sz="1700" dirty="0"/>
          </a:p>
          <a:p>
            <a:r>
              <a:rPr lang="en-CA" sz="2400" b="1" dirty="0"/>
              <a:t>OS</a:t>
            </a:r>
            <a:r>
              <a:rPr lang="en-CA" sz="1700" dirty="0"/>
              <a:t> </a:t>
            </a:r>
            <a:r>
              <a:rPr lang="en-CA" sz="2400" b="1" dirty="0" err="1"/>
              <a:t>CloudLinux</a:t>
            </a:r>
            <a:endParaRPr lang="en-CA" sz="2400" b="1" dirty="0"/>
          </a:p>
          <a:p>
            <a:r>
              <a:rPr lang="en-CA" sz="1700" dirty="0"/>
              <a:t>Isolation des </a:t>
            </a:r>
            <a:r>
              <a:rPr lang="en-CA" sz="1700" dirty="0" err="1"/>
              <a:t>comptes</a:t>
            </a:r>
            <a:r>
              <a:rPr lang="en-CA" sz="1700" dirty="0"/>
              <a:t> </a:t>
            </a:r>
            <a:r>
              <a:rPr lang="en-CA" sz="1700" dirty="0" err="1"/>
              <a:t>différents</a:t>
            </a:r>
            <a:r>
              <a:rPr lang="en-CA" sz="1700" dirty="0"/>
              <a:t> sur </a:t>
            </a:r>
            <a:r>
              <a:rPr lang="en-CA" sz="1700" dirty="0" err="1"/>
              <a:t>une</a:t>
            </a:r>
            <a:r>
              <a:rPr lang="en-CA" sz="1700" dirty="0"/>
              <a:t> </a:t>
            </a:r>
            <a:r>
              <a:rPr lang="en-CA" sz="1700" dirty="0" err="1"/>
              <a:t>même</a:t>
            </a:r>
            <a:r>
              <a:rPr lang="en-CA" sz="1700" dirty="0"/>
              <a:t> infra (</a:t>
            </a:r>
            <a:r>
              <a:rPr lang="en-CA" sz="1700" dirty="0" err="1"/>
              <a:t>CageFS</a:t>
            </a:r>
            <a:r>
              <a:rPr lang="en-CA" sz="1700" dirty="0"/>
              <a:t>)</a:t>
            </a:r>
          </a:p>
          <a:p>
            <a:r>
              <a:rPr lang="en-CA" sz="1700" dirty="0"/>
              <a:t>Mises à </a:t>
            </a:r>
            <a:r>
              <a:rPr lang="en-CA" sz="1700" dirty="0" err="1"/>
              <a:t>niveau</a:t>
            </a:r>
            <a:r>
              <a:rPr lang="en-CA" sz="1700" dirty="0"/>
              <a:t> Kernel </a:t>
            </a:r>
            <a:r>
              <a:rPr lang="en-CA" sz="1700" dirty="0" err="1"/>
              <a:t>automatisées</a:t>
            </a:r>
            <a:endParaRPr lang="en-CA" sz="1700" dirty="0"/>
          </a:p>
          <a:p>
            <a:pPr marL="0" indent="0">
              <a:buNone/>
            </a:pPr>
            <a:endParaRPr lang="en-CA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F9969-62A6-4CE4-A2CA-FB7BA1E75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11" y="877166"/>
            <a:ext cx="2493706" cy="872167"/>
          </a:xfrm>
          <a:prstGeom prst="rect">
            <a:avLst/>
          </a:prstGeom>
        </p:spPr>
      </p:pic>
      <p:pic>
        <p:nvPicPr>
          <p:cNvPr id="8194" name="Picture 2" descr="Image result for imunify360 logo">
            <a:extLst>
              <a:ext uri="{FF2B5EF4-FFF2-40B4-BE49-F238E27FC236}">
                <a16:creationId xmlns:a16="http://schemas.microsoft.com/office/drawing/2014/main" id="{9A02C39C-6F53-4017-AC4A-802B89C9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1" y="2158182"/>
            <a:ext cx="413093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loudlinux">
            <a:extLst>
              <a:ext uri="{FF2B5EF4-FFF2-40B4-BE49-F238E27FC236}">
                <a16:creationId xmlns:a16="http://schemas.microsoft.com/office/drawing/2014/main" id="{27FD9250-2CDB-491C-964C-5BACEEBA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7" y="3886047"/>
            <a:ext cx="4261251" cy="108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0AFA9-BF1B-467F-AFAF-2BF4A14D2045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1F466F2A-E6CD-40C3-BE38-DDD62D0F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412D379-F592-4962-A216-3EA46BCD5561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94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EA4E-EFBF-4428-A12F-B342C6F4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Solution </a:t>
            </a:r>
            <a:r>
              <a:rPr lang="en-CA" dirty="0" err="1"/>
              <a:t>WordPresS</a:t>
            </a:r>
            <a:r>
              <a:rPr lang="en-CA" dirty="0"/>
              <a:t>: </a:t>
            </a:r>
            <a:r>
              <a:rPr lang="en-CA" dirty="0" err="1"/>
              <a:t>Recommandation</a:t>
            </a:r>
            <a:endParaRPr lang="fr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1" y="1974665"/>
            <a:ext cx="10621754" cy="4154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F2F78-7E3B-4CBA-8C3E-DAF9D81301B9}"/>
              </a:ext>
            </a:extLst>
          </p:cNvPr>
          <p:cNvSpPr txBox="1"/>
          <p:nvPr/>
        </p:nvSpPr>
        <p:spPr>
          <a:xfrm>
            <a:off x="742451" y="5014451"/>
            <a:ext cx="1062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whc.ca/wp</a:t>
            </a:r>
            <a:endParaRPr lang="fr-CA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05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C3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99A1C-74CB-489F-AB16-2A8D0A5D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fr-CA" sz="3900" dirty="0">
                <a:solidFill>
                  <a:srgbClr val="FFFFFF"/>
                </a:solidFill>
              </a:rPr>
              <a:t>Merci! Vous avez survécu. Voici un chaton mignon pour vous récompenser!</a:t>
            </a:r>
            <a:endParaRPr lang="en-CA" sz="3900" dirty="0">
              <a:solidFill>
                <a:srgbClr val="FFFFFF"/>
              </a:solidFill>
            </a:endParaRPr>
          </a:p>
        </p:txBody>
      </p:sp>
      <p:pic>
        <p:nvPicPr>
          <p:cNvPr id="7170" name="Picture 2" descr="Image result for cute kitten">
            <a:extLst>
              <a:ext uri="{FF2B5EF4-FFF2-40B4-BE49-F238E27FC236}">
                <a16:creationId xmlns:a16="http://schemas.microsoft.com/office/drawing/2014/main" id="{F6CBC9AA-1F1A-4976-AA3B-48BDAC9CF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68BF8-297C-4853-AFFC-1563A24DA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CA" dirty="0" err="1">
                <a:solidFill>
                  <a:srgbClr val="FFFFFF"/>
                </a:solidFill>
              </a:rPr>
              <a:t>Mais</a:t>
            </a:r>
            <a:r>
              <a:rPr lang="en-CA" dirty="0">
                <a:solidFill>
                  <a:srgbClr val="FFFFFF"/>
                </a:solidFill>
              </a:rPr>
              <a:t> </a:t>
            </a:r>
            <a:r>
              <a:rPr lang="en-CA" dirty="0" err="1">
                <a:solidFill>
                  <a:srgbClr val="FFFFFF"/>
                </a:solidFill>
              </a:rPr>
              <a:t>aussi</a:t>
            </a:r>
            <a:r>
              <a:rPr lang="en-CA" dirty="0">
                <a:solidFill>
                  <a:srgbClr val="FFFFFF"/>
                </a:solidFill>
              </a:rPr>
              <a:t>: un code promo pour 1 an de service WordPress </a:t>
            </a:r>
            <a:r>
              <a:rPr lang="en-CA" dirty="0" err="1">
                <a:solidFill>
                  <a:srgbClr val="FFFFFF"/>
                </a:solidFill>
              </a:rPr>
              <a:t>Infogéré</a:t>
            </a:r>
            <a:r>
              <a:rPr lang="en-CA" dirty="0">
                <a:solidFill>
                  <a:srgbClr val="FFFFFF"/>
                </a:solidFill>
              </a:rPr>
              <a:t> de WHC pour 0$!</a:t>
            </a:r>
          </a:p>
          <a:p>
            <a:endParaRPr lang="en-CA" dirty="0">
              <a:solidFill>
                <a:srgbClr val="FFFFFF"/>
              </a:solidFill>
            </a:endParaRPr>
          </a:p>
          <a:p>
            <a:r>
              <a:rPr lang="en-CA" sz="1800" b="1" dirty="0">
                <a:solidFill>
                  <a:srgbClr val="FFFFFF"/>
                </a:solidFill>
                <a:latin typeface="Montserrat" panose="00000500000000000000" pitchFamily="2" charset="0"/>
              </a:rPr>
              <a:t>Lien : </a:t>
            </a:r>
            <a:r>
              <a:rPr lang="en-CA" sz="1800" dirty="0">
                <a:solidFill>
                  <a:srgbClr val="FFFFFF"/>
                </a:solidFill>
                <a:latin typeface="Montserrat" panose="00000500000000000000" pitchFamily="2" charset="0"/>
              </a:rPr>
              <a:t>whc.ca/wp</a:t>
            </a:r>
            <a:endParaRPr lang="fr-CA" sz="180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r>
              <a:rPr lang="en-CA" sz="1800" b="1" dirty="0">
                <a:solidFill>
                  <a:srgbClr val="FFFFFF"/>
                </a:solidFill>
                <a:latin typeface="Montserrat" panose="00000500000000000000" pitchFamily="2" charset="0"/>
              </a:rPr>
              <a:t>Code promo : </a:t>
            </a:r>
            <a:r>
              <a:rPr lang="fr-CA" sz="1800" dirty="0">
                <a:solidFill>
                  <a:srgbClr val="FFFFFF"/>
                </a:solidFill>
                <a:latin typeface="Montserrat" panose="00000500000000000000" pitchFamily="2" charset="0"/>
              </a:rPr>
              <a:t>WPBETA</a:t>
            </a:r>
          </a:p>
          <a:p>
            <a:r>
              <a:rPr lang="en-CA" sz="1800" b="1" dirty="0">
                <a:solidFill>
                  <a:srgbClr val="FFFFFF"/>
                </a:solidFill>
                <a:latin typeface="Montserrat" panose="00000500000000000000" pitchFamily="2" charset="0"/>
              </a:rPr>
              <a:t>Courriel : </a:t>
            </a:r>
            <a:r>
              <a:rPr lang="fr-CA" sz="1800" dirty="0">
                <a:solidFill>
                  <a:schemeClr val="bg1"/>
                </a:solidFill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info@whc.ca</a:t>
            </a:r>
            <a:endParaRPr lang="fr-CA" sz="1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C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9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DB52-FA23-44F3-8EFA-B1CB598F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Sur l’agenda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F08CD-9103-4355-A3FC-FFC868F29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/>
          </a:p>
          <a:p>
            <a:r>
              <a:rPr lang="fr-CA" dirty="0"/>
              <a:t>Scénarios de piratage</a:t>
            </a:r>
          </a:p>
          <a:p>
            <a:r>
              <a:rPr lang="fr-CA" dirty="0"/>
              <a:t>Pourquoi cibler WordPress?</a:t>
            </a:r>
          </a:p>
          <a:p>
            <a:r>
              <a:rPr lang="fr-CA" b="1" dirty="0"/>
              <a:t>Risques – Solutions – Recommandations</a:t>
            </a:r>
          </a:p>
          <a:p>
            <a:r>
              <a:rPr lang="fr-CA" dirty="0"/>
              <a:t>Préparer un plan de reprise après sinistre</a:t>
            </a:r>
          </a:p>
          <a:p>
            <a:endParaRPr lang="fr-CA" dirty="0"/>
          </a:p>
          <a:p>
            <a:pPr marL="0" indent="0">
              <a:buNone/>
            </a:pPr>
            <a:r>
              <a:rPr lang="fr-CA" i="1" dirty="0"/>
              <a:t>Beaucoup à couvrir en 25 minutes. </a:t>
            </a:r>
            <a:r>
              <a:rPr lang="fr-CA" b="1" i="1" dirty="0"/>
              <a:t>Allons-y!</a:t>
            </a:r>
          </a:p>
          <a:p>
            <a:endParaRPr lang="fr-CA" dirty="0"/>
          </a:p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143BAB-6D80-41FE-AFD6-E5296817CA8D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1ECE2B7-41EC-4465-9678-D5B406BF5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E96FDD-DA62-4000-B6FE-05B1AA6F3040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7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1CE46-A5C5-4FAD-8DB6-CCA97200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rgbClr val="FFFFFF"/>
                </a:solidFill>
              </a:rPr>
              <a:t>L’ultime cauchemar: votre site a été </a:t>
            </a:r>
            <a:r>
              <a:rPr lang="fr-CA" b="1" dirty="0">
                <a:solidFill>
                  <a:srgbClr val="FFFFFF"/>
                </a:solidFill>
              </a:rPr>
              <a:t>piraté</a:t>
            </a:r>
            <a:endParaRPr lang="en-CA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6E36-1C7D-47BC-B2D1-870F20B9F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endParaRPr lang="fr-CA" dirty="0"/>
          </a:p>
          <a:p>
            <a:endParaRPr lang="en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en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E7E29C-3135-4F2E-8246-B3695453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26" r="26726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0A573B-DC86-45BA-A417-0EE2C1D44946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5FBB8B29-3F09-4FBC-B8CA-4BCF67B7B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B345BF-7A1E-4313-AC5B-884D7D534802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3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32EF-CD57-4C67-BC97-2BE63EFE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r-CA" sz="4000" dirty="0"/>
              <a:t>Scénario 1:</a:t>
            </a:r>
            <a:br>
              <a:rPr lang="fr-CA" sz="4000" dirty="0"/>
            </a:br>
            <a:r>
              <a:rPr lang="fr-CA" sz="4000" dirty="0"/>
              <a:t>piratage grossier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12797D-EF58-4717-869B-25EE7771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Votre site est visiblement modifié</a:t>
            </a:r>
          </a:p>
          <a:p>
            <a:pPr lvl="1"/>
            <a:r>
              <a:rPr lang="fr-CA" dirty="0"/>
              <a:t>Le contenu de votre site est supprimé</a:t>
            </a:r>
          </a:p>
          <a:p>
            <a:pPr lvl="1"/>
            <a:r>
              <a:rPr lang="fr-CA" dirty="0"/>
              <a:t>Vos informations (et celles de vos clients!) </a:t>
            </a:r>
            <a:br>
              <a:rPr lang="fr-CA" dirty="0"/>
            </a:br>
            <a:r>
              <a:rPr lang="fr-CA" dirty="0"/>
              <a:t>sont chiffrées et sont gardées en rançon</a:t>
            </a:r>
          </a:p>
          <a:p>
            <a:endParaRPr lang="fr-CA" dirty="0"/>
          </a:p>
        </p:txBody>
      </p:sp>
      <p:pic>
        <p:nvPicPr>
          <p:cNvPr id="1036" name="Picture 12" descr="Image result for ransomware website">
            <a:extLst>
              <a:ext uri="{FF2B5EF4-FFF2-40B4-BE49-F238E27FC236}">
                <a16:creationId xmlns:a16="http://schemas.microsoft.com/office/drawing/2014/main" id="{94F8D1B9-E2B0-4DB3-B2CD-CB18BB90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51" y="585216"/>
            <a:ext cx="5134770" cy="26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9A326-726A-4DBA-96A6-B078A7CD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151" y="3589866"/>
            <a:ext cx="5134770" cy="260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F20C1F-C311-40DF-A56D-92CAC3F6CD46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A2EC4654-4C05-4587-A737-5D3467CD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7C2547-7A41-4433-A734-DFA3E2BF74F2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375D-93CE-4358-B7A4-1845A080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fr-CA" sz="4000" dirty="0"/>
              <a:t>Scénario 2:</a:t>
            </a:r>
            <a:br>
              <a:rPr lang="fr-CA" sz="4000" dirty="0"/>
            </a:br>
            <a:r>
              <a:rPr lang="fr-CA" sz="4000" dirty="0"/>
              <a:t>piratage subtil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AFA33-86F1-48CE-B5FB-30638ED5C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r>
              <a:rPr lang="fr-CA" sz="2000" dirty="0"/>
              <a:t>Certaines pages sont injectées par:</a:t>
            </a:r>
          </a:p>
          <a:p>
            <a:pPr lvl="1"/>
            <a:r>
              <a:rPr lang="fr-CA" sz="1600" dirty="0"/>
              <a:t>du malware </a:t>
            </a:r>
          </a:p>
          <a:p>
            <a:pPr lvl="1"/>
            <a:r>
              <a:rPr lang="fr-CA" sz="1600" dirty="0"/>
              <a:t>des pubs</a:t>
            </a:r>
          </a:p>
          <a:p>
            <a:pPr lvl="1"/>
            <a:r>
              <a:rPr lang="fr-CA" sz="1600" dirty="0"/>
              <a:t>des scripts de monétisation</a:t>
            </a:r>
          </a:p>
          <a:p>
            <a:pPr lvl="1"/>
            <a:endParaRPr lang="en-CA" sz="1600" dirty="0"/>
          </a:p>
          <a:p>
            <a:pPr lvl="1"/>
            <a:endParaRPr lang="en-CA" sz="1600" dirty="0"/>
          </a:p>
          <a:p>
            <a:r>
              <a:rPr lang="en-CA" sz="2000" dirty="0"/>
              <a:t>V</a:t>
            </a:r>
            <a:r>
              <a:rPr lang="fr-CA" sz="2000" dirty="0" err="1"/>
              <a:t>otre</a:t>
            </a:r>
            <a:r>
              <a:rPr lang="fr-CA" sz="2000" dirty="0"/>
              <a:t> site infecte </a:t>
            </a:r>
            <a:r>
              <a:rPr lang="fr-CA" sz="2000" b="1" dirty="0"/>
              <a:t>vos visiteurs et clients</a:t>
            </a:r>
            <a:r>
              <a:rPr lang="fr-CA" sz="2000" dirty="0"/>
              <a:t>.</a:t>
            </a:r>
          </a:p>
          <a:p>
            <a:endParaRPr lang="fr-CA" sz="2000" dirty="0"/>
          </a:p>
          <a:p>
            <a:pPr lvl="1"/>
            <a:endParaRPr lang="en-CA" sz="1600" dirty="0"/>
          </a:p>
          <a:p>
            <a:pPr lvl="1"/>
            <a:endParaRPr lang="fr-CA" sz="1600" dirty="0"/>
          </a:p>
        </p:txBody>
      </p:sp>
      <p:pic>
        <p:nvPicPr>
          <p:cNvPr id="4" name="Picture 4" descr="malware-attack-warning">
            <a:extLst>
              <a:ext uri="{FF2B5EF4-FFF2-40B4-BE49-F238E27FC236}">
                <a16:creationId xmlns:a16="http://schemas.microsoft.com/office/drawing/2014/main" id="{C69183FE-84E0-4723-BCA3-CB66D8E1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2" y="1364973"/>
            <a:ext cx="6909577" cy="41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1B4155-EF90-421D-AC3B-CBE273EB69C6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CD1122D-ABDB-4144-BDD8-F1E832805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A1989A-AC20-4614-95F7-DF1FB3505475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1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764E-0735-418E-B767-65E8BDB3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fr-CA" sz="4000" dirty="0"/>
              <a:t>Scénario 3:</a:t>
            </a:r>
            <a:br>
              <a:rPr lang="fr-CA" sz="4000" dirty="0"/>
            </a:br>
            <a:r>
              <a:rPr lang="fr-CA" sz="4000" dirty="0" err="1"/>
              <a:t>hame</a:t>
            </a:r>
            <a:r>
              <a:rPr lang="en-CA" sz="4000" dirty="0" err="1"/>
              <a:t>çonnage</a:t>
            </a:r>
            <a:endParaRPr lang="fr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8B1BB-3826-468D-B3EF-A7BFA8006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On y héberge du contenu conçu pour l’hameçonnage</a:t>
            </a:r>
          </a:p>
          <a:p>
            <a:pPr lvl="1"/>
            <a:r>
              <a:rPr lang="en-CA" dirty="0"/>
              <a:t>S</a:t>
            </a:r>
            <a:r>
              <a:rPr lang="fr-CA" dirty="0" err="1"/>
              <a:t>ouvent</a:t>
            </a:r>
            <a:r>
              <a:rPr lang="fr-CA" dirty="0"/>
              <a:t> caché dans des sous-dossiers ou sous-domaines</a:t>
            </a:r>
          </a:p>
        </p:txBody>
      </p:sp>
      <p:pic>
        <p:nvPicPr>
          <p:cNvPr id="3074" name="Picture 2" descr="Image result for phishing chrome">
            <a:extLst>
              <a:ext uri="{FF2B5EF4-FFF2-40B4-BE49-F238E27FC236}">
                <a16:creationId xmlns:a16="http://schemas.microsoft.com/office/drawing/2014/main" id="{F6D25B16-1FB9-4FD7-BE35-26AFBCE1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2" y="1537503"/>
            <a:ext cx="6909577" cy="37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C5139B-412C-4146-A486-60EF34714B43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A4C97782-9C68-42F2-85CD-BC7973FE8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809942-F490-40A7-AC37-5E986F4A49AE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4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8866-EA70-42F3-94F5-5A14E0CF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CA" sz="4000" dirty="0" err="1"/>
              <a:t>Scénario</a:t>
            </a:r>
            <a:r>
              <a:rPr lang="en-CA" sz="4000" dirty="0"/>
              <a:t> 4: botnet</a:t>
            </a:r>
            <a:endParaRPr lang="fr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87A32-C7C3-46A3-8E4C-E694C5713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1800" dirty="0"/>
              <a:t>Le compte infecté est utilisé pour lancer des attaques vers d’autres sites (botnet)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1800" dirty="0"/>
              <a:t>Le </a:t>
            </a:r>
            <a:r>
              <a:rPr lang="en-CA" sz="1800" dirty="0" err="1"/>
              <a:t>compte</a:t>
            </a:r>
            <a:r>
              <a:rPr lang="en-CA" sz="1800" dirty="0"/>
              <a:t> </a:t>
            </a:r>
            <a:r>
              <a:rPr lang="en-CA" sz="1800" dirty="0" err="1"/>
              <a:t>est</a:t>
            </a:r>
            <a:r>
              <a:rPr lang="en-CA" sz="1800" dirty="0"/>
              <a:t> </a:t>
            </a:r>
            <a:r>
              <a:rPr lang="en-CA" sz="1800" dirty="0" err="1"/>
              <a:t>utilisé</a:t>
            </a:r>
            <a:r>
              <a:rPr lang="en-CA" sz="1800" dirty="0"/>
              <a:t> pour </a:t>
            </a:r>
            <a:r>
              <a:rPr lang="en-CA" sz="1800" dirty="0" err="1"/>
              <a:t>envoyer</a:t>
            </a:r>
            <a:r>
              <a:rPr lang="en-CA" sz="1800" dirty="0"/>
              <a:t> du spam</a:t>
            </a:r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D6A849FE-4A82-49F8-8E9B-A759E0C9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2" y="1122929"/>
            <a:ext cx="6909577" cy="461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57707-759F-493E-97CC-A839B094DF0A}"/>
              </a:ext>
            </a:extLst>
          </p:cNvPr>
          <p:cNvSpPr/>
          <p:nvPr/>
        </p:nvSpPr>
        <p:spPr>
          <a:xfrm>
            <a:off x="10031847" y="6204967"/>
            <a:ext cx="2160153" cy="54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EE109B5-91C2-4C54-A7DB-A1B4180F6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47" y="6251734"/>
            <a:ext cx="1303828" cy="456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5C6DC4-6C03-4086-A853-182AD35A4404}"/>
              </a:ext>
            </a:extLst>
          </p:cNvPr>
          <p:cNvSpPr txBox="1"/>
          <p:nvPr/>
        </p:nvSpPr>
        <p:spPr>
          <a:xfrm>
            <a:off x="11335675" y="6341239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whc.ca/wp</a:t>
            </a:r>
            <a:endParaRPr lang="fr-CA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43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1316</Words>
  <Application>Microsoft Office PowerPoint</Application>
  <PresentationFormat>Grand écran</PresentationFormat>
  <Paragraphs>287</Paragraphs>
  <Slides>37</Slides>
  <Notes>20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37</vt:i4>
      </vt:variant>
    </vt:vector>
  </HeadingPairs>
  <TitlesOfParts>
    <vt:vector size="44" baseType="lpstr">
      <vt:lpstr>Calibri</vt:lpstr>
      <vt:lpstr>Montserrat</vt:lpstr>
      <vt:lpstr>Tw Cen MT</vt:lpstr>
      <vt:lpstr>Tw Cen MT Condensed</vt:lpstr>
      <vt:lpstr>Wingdings</vt:lpstr>
      <vt:lpstr>Wingdings 3</vt:lpstr>
      <vt:lpstr>Integral</vt:lpstr>
      <vt:lpstr>Protégez WordPress</vt:lpstr>
      <vt:lpstr>Qui suis-je?</vt:lpstr>
      <vt:lpstr>Notre Objectif Aujourd’hui</vt:lpstr>
      <vt:lpstr>Sur l’agenda</vt:lpstr>
      <vt:lpstr>L’ultime cauchemar: votre site a été piraté</vt:lpstr>
      <vt:lpstr>Scénario 1: piratage grossier </vt:lpstr>
      <vt:lpstr>Scénario 2: piratage subtil</vt:lpstr>
      <vt:lpstr>Scénario 3: hameçonnage</vt:lpstr>
      <vt:lpstr>Scénario 4: botnet</vt:lpstr>
      <vt:lpstr>Scénario 5: Espionnage</vt:lpstr>
      <vt:lpstr>Pourquoi Wordpress est-il tellement ciblé?</vt:lpstr>
      <vt:lpstr>Cyberattaques en chiffres</vt:lpstr>
      <vt:lpstr>Risques de sécurité</vt:lpstr>
      <vt:lpstr>Risque #1: Accès Compromis</vt:lpstr>
      <vt:lpstr>Sécurisez vos accès</vt:lpstr>
      <vt:lpstr>Cachez l’accès à votre login wp</vt:lpstr>
      <vt:lpstr>Protégez votre système de login</vt:lpstr>
      <vt:lpstr>PROTÉGEZ LA TRANSMISSION DE DONNÉES</vt:lpstr>
      <vt:lpstr>Risque #2: Vulnérabilités WordPress</vt:lpstr>
      <vt:lpstr>Composantes exploitables: les risques</vt:lpstr>
      <vt:lpstr>Présentation PowerPoint</vt:lpstr>
      <vt:lpstr>VULNÉRABILITÉS: solutions</vt:lpstr>
      <vt:lpstr>Plugins et themes exploitables</vt:lpstr>
      <vt:lpstr>VULNÉRABILITÉS: SOLUTIONS Pare-feu</vt:lpstr>
      <vt:lpstr>VULNÉRABILITÉS: recommandations</vt:lpstr>
      <vt:lpstr>Protection DDOS</vt:lpstr>
      <vt:lpstr>Hébergeur: solutions</vt:lpstr>
      <vt:lpstr>RISQUE #3: Spam</vt:lpstr>
      <vt:lpstr>Spam: Commentaires</vt:lpstr>
      <vt:lpstr>Spam: Commentaires (suite)</vt:lpstr>
      <vt:lpstr>Spam: Formulaires de contact</vt:lpstr>
      <vt:lpstr>Spam: Trackbacks &amp; Pingbacks</vt:lpstr>
      <vt:lpstr>Recommandations</vt:lpstr>
      <vt:lpstr>SSL: Recommandation</vt:lpstr>
      <vt:lpstr>Pare-feu et OS : Recommandation</vt:lpstr>
      <vt:lpstr>Solution WordPresS: Recommandation</vt:lpstr>
      <vt:lpstr>Merci! Vous avez survécu. Voici un chaton mignon pour vous récompenser!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Protégez WordPress</dc:title>
  <dc:creator>Emil</dc:creator>
  <cp:lastModifiedBy>Fabien</cp:lastModifiedBy>
  <cp:revision>24</cp:revision>
  <dcterms:created xsi:type="dcterms:W3CDTF">2018-08-11T04:19:56Z</dcterms:created>
  <dcterms:modified xsi:type="dcterms:W3CDTF">2018-08-14T19:46:56Z</dcterms:modified>
</cp:coreProperties>
</file>